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81" r:id="rId2"/>
    <p:sldId id="358" r:id="rId3"/>
    <p:sldId id="362" r:id="rId4"/>
    <p:sldId id="367" r:id="rId5"/>
    <p:sldId id="371" r:id="rId6"/>
    <p:sldId id="376" r:id="rId7"/>
    <p:sldId id="377" r:id="rId8"/>
    <p:sldId id="378" r:id="rId9"/>
    <p:sldId id="379" r:id="rId10"/>
    <p:sldId id="380" r:id="rId11"/>
    <p:sldId id="403" r:id="rId12"/>
    <p:sldId id="382" r:id="rId13"/>
    <p:sldId id="383" r:id="rId14"/>
    <p:sldId id="384" r:id="rId15"/>
    <p:sldId id="386" r:id="rId16"/>
    <p:sldId id="387" r:id="rId17"/>
    <p:sldId id="389" r:id="rId18"/>
    <p:sldId id="391" r:id="rId19"/>
    <p:sldId id="392" r:id="rId20"/>
    <p:sldId id="396" r:id="rId21"/>
    <p:sldId id="398" r:id="rId22"/>
    <p:sldId id="399" r:id="rId23"/>
    <p:sldId id="400" r:id="rId24"/>
    <p:sldId id="410" r:id="rId25"/>
    <p:sldId id="404" r:id="rId26"/>
    <p:sldId id="405" r:id="rId27"/>
    <p:sldId id="412"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4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A64D34-9B9E-4194-A52B-99EB4650A959}" v="28" dt="2020-09-15T16:12:56.459"/>
    <p1510:client id="{1A023367-E509-48EF-AB40-CC7B292AEAAC}" v="38" dt="2021-02-22T23:47:33.727"/>
    <p1510:client id="{38E50BE3-2D02-40EE-9043-0088F947136C}" v="13" dt="2020-09-15T03:20:42.342"/>
    <p1510:client id="{570907DB-F832-45DA-B7AE-71EABC765BAF}" v="148" dt="2020-08-27T12:51:50.226"/>
    <p1510:client id="{60C67F04-929C-4071-BBF8-E2CA25A13B46}" v="193" dt="2020-09-15T16:35:00.945"/>
    <p1510:client id="{616520D8-13A0-4E53-83D0-1AA6ECA35CBC}" v="465" dt="2021-02-18T01:08:02.397"/>
    <p1510:client id="{65F59D41-F244-43F3-9827-757C0E2A63FA}" v="1221" dt="2020-09-15T03:35:04.787"/>
    <p1510:client id="{7A1BE2E5-4A09-4D7B-BF18-0A8CB4E8F635}" v="1054" dt="2020-09-17T03:17:33.665"/>
    <p1510:client id="{7C68CF49-F210-4DB1-BFF6-802624861193}" v="42" dt="2020-03-26T13:56:35.581"/>
    <p1510:client id="{83ACD09A-05BA-4811-B7CB-29A6B8A3AE0C}" v="116" dt="2020-08-26T17:10:46.414"/>
    <p1510:client id="{8855CCDB-94B2-47AC-8405-671A4EE691E8}" v="43" dt="2021-04-15T13:45:33.838"/>
    <p1510:client id="{C5282639-4972-4761-977B-1F1B0D6A8344}" v="34" dt="2021-04-14T02:02:06.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89" autoAdjust="0"/>
    <p:restoredTop sz="96395" autoAdjust="0"/>
  </p:normalViewPr>
  <p:slideViewPr>
    <p:cSldViewPr snapToGrid="0">
      <p:cViewPr varScale="1">
        <p:scale>
          <a:sx n="60" d="100"/>
          <a:sy n="60" d="100"/>
        </p:scale>
        <p:origin x="72" y="3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928E6C2B-B667-41A8-A53B-00886A2198DB}" type="datetimeFigureOut">
              <a:rPr lang="en-US" smtClean="0"/>
              <a:t>4/11/2024</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570FBD96-3A1E-4060-83FE-A45D49A6AAEC}" type="slidenum">
              <a:rPr lang="en-US" smtClean="0"/>
              <a:t>‹#›</a:t>
            </a:fld>
            <a:endParaRPr lang="en-US"/>
          </a:p>
        </p:txBody>
      </p:sp>
    </p:spTree>
    <p:extLst>
      <p:ext uri="{BB962C8B-B14F-4D97-AF65-F5344CB8AC3E}">
        <p14:creationId xmlns:p14="http://schemas.microsoft.com/office/powerpoint/2010/main" val="940112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8BCFF2C-D08E-42B0-AE74-0CF89363D6E1}" type="datetimeFigureOut">
              <a:rPr lang="en-US" smtClean="0"/>
              <a:t>4/11/2024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E0C983A-2FB9-48D0-A832-0AB940C97557}" type="slidenum">
              <a:rPr lang="en-US" smtClean="0"/>
              <a:t>‹#›</a:t>
            </a:fld>
            <a:endParaRPr lang="en-US"/>
          </a:p>
        </p:txBody>
      </p:sp>
    </p:spTree>
    <p:extLst>
      <p:ext uri="{BB962C8B-B14F-4D97-AF65-F5344CB8AC3E}">
        <p14:creationId xmlns:p14="http://schemas.microsoft.com/office/powerpoint/2010/main" val="594992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this is important for all of us to advocate for our true costs in this process.  We’re all in this together and it’s equity issue.</a:t>
            </a:r>
          </a:p>
        </p:txBody>
      </p:sp>
      <p:sp>
        <p:nvSpPr>
          <p:cNvPr id="4" name="Slide Number Placeholder 3"/>
          <p:cNvSpPr>
            <a:spLocks noGrp="1"/>
          </p:cNvSpPr>
          <p:nvPr>
            <p:ph type="sldNum" sz="quarter" idx="10"/>
          </p:nvPr>
        </p:nvSpPr>
        <p:spPr/>
        <p:txBody>
          <a:bodyPr/>
          <a:lstStyle/>
          <a:p>
            <a:fld id="{4E0C983A-2FB9-48D0-A832-0AB940C97557}" type="slidenum">
              <a:rPr lang="en-US" smtClean="0"/>
              <a:t>2</a:t>
            </a:fld>
            <a:endParaRPr lang="en-US"/>
          </a:p>
        </p:txBody>
      </p:sp>
    </p:spTree>
    <p:extLst>
      <p:ext uri="{BB962C8B-B14F-4D97-AF65-F5344CB8AC3E}">
        <p14:creationId xmlns:p14="http://schemas.microsoft.com/office/powerpoint/2010/main" val="2261424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applies to both the DC and MD laws that reference this</a:t>
            </a:r>
          </a:p>
          <a:p>
            <a:r>
              <a:rPr lang="en-US" dirty="0"/>
              <a:t>Reasons why you don’t want to use the</a:t>
            </a:r>
            <a:r>
              <a:rPr lang="en-US" baseline="0" dirty="0"/>
              <a:t> DMR – first of all you only get 10 %</a:t>
            </a:r>
          </a:p>
          <a:p>
            <a:r>
              <a:rPr lang="en-US" baseline="0" dirty="0"/>
              <a:t>You may actually need to remove some of your direct costs from the calculation of your 10 % (rent, sub-awards)</a:t>
            </a:r>
            <a:endParaRPr lang="en-US" dirty="0"/>
          </a:p>
        </p:txBody>
      </p:sp>
      <p:sp>
        <p:nvSpPr>
          <p:cNvPr id="4" name="Slide Number Placeholder 3"/>
          <p:cNvSpPr>
            <a:spLocks noGrp="1"/>
          </p:cNvSpPr>
          <p:nvPr>
            <p:ph type="sldNum" sz="quarter" idx="10"/>
          </p:nvPr>
        </p:nvSpPr>
        <p:spPr/>
        <p:txBody>
          <a:bodyPr/>
          <a:lstStyle/>
          <a:p>
            <a:fld id="{4E0C983A-2FB9-48D0-A832-0AB940C97557}" type="slidenum">
              <a:rPr lang="en-US" smtClean="0"/>
              <a:t>19</a:t>
            </a:fld>
            <a:endParaRPr lang="en-US"/>
          </a:p>
        </p:txBody>
      </p:sp>
    </p:spTree>
    <p:extLst>
      <p:ext uri="{BB962C8B-B14F-4D97-AF65-F5344CB8AC3E}">
        <p14:creationId xmlns:p14="http://schemas.microsoft.com/office/powerpoint/2010/main" val="1366228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a:t>
            </a:r>
            <a:r>
              <a:rPr lang="en-US" baseline="0" dirty="0"/>
              <a:t> about nonprofit pass-</a:t>
            </a:r>
            <a:r>
              <a:rPr lang="en-US" baseline="0" dirty="0" err="1"/>
              <a:t>throughs</a:t>
            </a:r>
            <a:r>
              <a:rPr lang="en-US" baseline="0" dirty="0"/>
              <a:t> of federal funding </a:t>
            </a:r>
            <a:r>
              <a:rPr lang="en-US" dirty="0"/>
              <a:t> (i.e.</a:t>
            </a:r>
            <a:r>
              <a:rPr lang="en-US" baseline="0" dirty="0"/>
              <a:t> </a:t>
            </a:r>
            <a:r>
              <a:rPr lang="en-US" dirty="0"/>
              <a:t>The Community</a:t>
            </a:r>
            <a:r>
              <a:rPr lang="en-US" baseline="0" dirty="0"/>
              <a:t> Partnership – nonprofit intermediary, not a government agency) does this apply?  DC Bar Foundation is another intermediary that is not giving full indirect costs.</a:t>
            </a:r>
          </a:p>
          <a:p>
            <a:endParaRPr lang="en-US" baseline="0" dirty="0"/>
          </a:p>
        </p:txBody>
      </p:sp>
      <p:sp>
        <p:nvSpPr>
          <p:cNvPr id="4" name="Slide Number Placeholder 3"/>
          <p:cNvSpPr>
            <a:spLocks noGrp="1"/>
          </p:cNvSpPr>
          <p:nvPr>
            <p:ph type="sldNum" sz="quarter" idx="10"/>
          </p:nvPr>
        </p:nvSpPr>
        <p:spPr/>
        <p:txBody>
          <a:bodyPr/>
          <a:lstStyle/>
          <a:p>
            <a:fld id="{4E0C983A-2FB9-48D0-A832-0AB940C97557}" type="slidenum">
              <a:rPr lang="en-US" smtClean="0"/>
              <a:t>20</a:t>
            </a:fld>
            <a:endParaRPr lang="en-US"/>
          </a:p>
        </p:txBody>
      </p:sp>
    </p:spTree>
    <p:extLst>
      <p:ext uri="{BB962C8B-B14F-4D97-AF65-F5344CB8AC3E}">
        <p14:creationId xmlns:p14="http://schemas.microsoft.com/office/powerpoint/2010/main" val="1577736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a:t>
            </a:r>
          </a:p>
        </p:txBody>
      </p:sp>
      <p:sp>
        <p:nvSpPr>
          <p:cNvPr id="4" name="Slide Number Placeholder 3"/>
          <p:cNvSpPr>
            <a:spLocks noGrp="1"/>
          </p:cNvSpPr>
          <p:nvPr>
            <p:ph type="sldNum" sz="quarter" idx="10"/>
          </p:nvPr>
        </p:nvSpPr>
        <p:spPr/>
        <p:txBody>
          <a:bodyPr/>
          <a:lstStyle/>
          <a:p>
            <a:fld id="{93825DA1-C082-4A4C-8F1E-BDF3F93783C4}" type="slidenum">
              <a:rPr lang="en-US" smtClean="0"/>
              <a:t>21</a:t>
            </a:fld>
            <a:endParaRPr lang="en-US" dirty="0"/>
          </a:p>
        </p:txBody>
      </p:sp>
    </p:spTree>
    <p:extLst>
      <p:ext uri="{BB962C8B-B14F-4D97-AF65-F5344CB8AC3E}">
        <p14:creationId xmlns:p14="http://schemas.microsoft.com/office/powerpoint/2010/main" val="2098078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a:t>
            </a:r>
          </a:p>
        </p:txBody>
      </p:sp>
      <p:sp>
        <p:nvSpPr>
          <p:cNvPr id="4" name="Slide Number Placeholder 3"/>
          <p:cNvSpPr>
            <a:spLocks noGrp="1"/>
          </p:cNvSpPr>
          <p:nvPr>
            <p:ph type="sldNum" sz="quarter" idx="10"/>
          </p:nvPr>
        </p:nvSpPr>
        <p:spPr/>
        <p:txBody>
          <a:bodyPr/>
          <a:lstStyle/>
          <a:p>
            <a:fld id="{93825DA1-C082-4A4C-8F1E-BDF3F93783C4}" type="slidenum">
              <a:rPr lang="en-US" smtClean="0"/>
              <a:t>24</a:t>
            </a:fld>
            <a:endParaRPr lang="en-US" dirty="0"/>
          </a:p>
        </p:txBody>
      </p:sp>
    </p:spTree>
    <p:extLst>
      <p:ext uri="{BB962C8B-B14F-4D97-AF65-F5344CB8AC3E}">
        <p14:creationId xmlns:p14="http://schemas.microsoft.com/office/powerpoint/2010/main" val="1198463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some examples of</a:t>
            </a:r>
            <a:r>
              <a:rPr lang="en-US" baseline="0" dirty="0"/>
              <a:t> what it could be – a range</a:t>
            </a:r>
            <a:endParaRPr lang="en-US" dirty="0"/>
          </a:p>
        </p:txBody>
      </p:sp>
      <p:sp>
        <p:nvSpPr>
          <p:cNvPr id="4" name="Slide Number Placeholder 3"/>
          <p:cNvSpPr>
            <a:spLocks noGrp="1"/>
          </p:cNvSpPr>
          <p:nvPr>
            <p:ph type="sldNum" sz="quarter" idx="10"/>
          </p:nvPr>
        </p:nvSpPr>
        <p:spPr/>
        <p:txBody>
          <a:bodyPr/>
          <a:lstStyle/>
          <a:p>
            <a:fld id="{4E0C983A-2FB9-48D0-A832-0AB940C97557}" type="slidenum">
              <a:rPr lang="en-US" smtClean="0"/>
              <a:t>26</a:t>
            </a:fld>
            <a:endParaRPr lang="en-US"/>
          </a:p>
        </p:txBody>
      </p:sp>
    </p:spTree>
    <p:extLst>
      <p:ext uri="{BB962C8B-B14F-4D97-AF65-F5344CB8AC3E}">
        <p14:creationId xmlns:p14="http://schemas.microsoft.com/office/powerpoint/2010/main" val="203548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law is being implemented in stages and then describe all the stages.  The big picture of this initiative and the law.  To create an equitable situation for all nonprofits across all agencies.</a:t>
            </a:r>
            <a:endParaRPr lang="en-US" dirty="0"/>
          </a:p>
        </p:txBody>
      </p:sp>
      <p:sp>
        <p:nvSpPr>
          <p:cNvPr id="4" name="Slide Number Placeholder 3"/>
          <p:cNvSpPr>
            <a:spLocks noGrp="1"/>
          </p:cNvSpPr>
          <p:nvPr>
            <p:ph type="sldNum" sz="quarter" idx="10"/>
          </p:nvPr>
        </p:nvSpPr>
        <p:spPr/>
        <p:txBody>
          <a:bodyPr/>
          <a:lstStyle/>
          <a:p>
            <a:fld id="{4E0C983A-2FB9-48D0-A832-0AB940C97557}" type="slidenum">
              <a:rPr lang="en-US" smtClean="0"/>
              <a:t>3</a:t>
            </a:fld>
            <a:endParaRPr lang="en-US"/>
          </a:p>
        </p:txBody>
      </p:sp>
    </p:spTree>
    <p:extLst>
      <p:ext uri="{BB962C8B-B14F-4D97-AF65-F5344CB8AC3E}">
        <p14:creationId xmlns:p14="http://schemas.microsoft.com/office/powerpoint/2010/main" val="3838835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is going to be covered in the training to follow this.  </a:t>
            </a:r>
          </a:p>
        </p:txBody>
      </p:sp>
      <p:sp>
        <p:nvSpPr>
          <p:cNvPr id="4" name="Slide Number Placeholder 3"/>
          <p:cNvSpPr>
            <a:spLocks noGrp="1"/>
          </p:cNvSpPr>
          <p:nvPr>
            <p:ph type="sldNum" sz="quarter" idx="10"/>
          </p:nvPr>
        </p:nvSpPr>
        <p:spPr/>
        <p:txBody>
          <a:bodyPr/>
          <a:lstStyle/>
          <a:p>
            <a:fld id="{4E0C983A-2FB9-48D0-A832-0AB940C97557}" type="slidenum">
              <a:rPr lang="en-US" smtClean="0"/>
              <a:t>4</a:t>
            </a:fld>
            <a:endParaRPr lang="en-US"/>
          </a:p>
        </p:txBody>
      </p:sp>
    </p:spTree>
    <p:extLst>
      <p:ext uri="{BB962C8B-B14F-4D97-AF65-F5344CB8AC3E}">
        <p14:creationId xmlns:p14="http://schemas.microsoft.com/office/powerpoint/2010/main" val="145906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a:t>
            </a:r>
          </a:p>
        </p:txBody>
      </p:sp>
      <p:sp>
        <p:nvSpPr>
          <p:cNvPr id="4" name="Slide Number Placeholder 3"/>
          <p:cNvSpPr>
            <a:spLocks noGrp="1"/>
          </p:cNvSpPr>
          <p:nvPr>
            <p:ph type="sldNum" sz="quarter" idx="10"/>
          </p:nvPr>
        </p:nvSpPr>
        <p:spPr/>
        <p:txBody>
          <a:bodyPr/>
          <a:lstStyle/>
          <a:p>
            <a:fld id="{93825DA1-C082-4A4C-8F1E-BDF3F93783C4}" type="slidenum">
              <a:rPr lang="en-US" smtClean="0"/>
              <a:t>6</a:t>
            </a:fld>
            <a:endParaRPr lang="en-US" dirty="0"/>
          </a:p>
        </p:txBody>
      </p:sp>
    </p:spTree>
    <p:extLst>
      <p:ext uri="{BB962C8B-B14F-4D97-AF65-F5344CB8AC3E}">
        <p14:creationId xmlns:p14="http://schemas.microsoft.com/office/powerpoint/2010/main" val="2655257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July 26, 2018</a:t>
            </a:r>
          </a:p>
          <a:p>
            <a:pPr fontAlgn="base"/>
            <a:r>
              <a:rPr lang="en-US" dirty="0"/>
              <a:t>Senate Bill 1045, enacted by the 2018 General Assembly, is a modest step to help the sustainability of our smaller nonprofit service organizations, and to streamline and simplify the treatment of indirect costs across state agencies and other intermediaries (or ‘pass</a:t>
            </a:r>
            <a:br>
              <a:rPr lang="en-US" dirty="0"/>
            </a:br>
            <a:br>
              <a:rPr lang="en-US" dirty="0"/>
            </a:br>
            <a:r>
              <a:rPr lang="en-US" dirty="0"/>
              <a:t>though</a:t>
            </a:r>
            <a:br>
              <a:rPr lang="en-US" dirty="0"/>
            </a:br>
            <a:r>
              <a:rPr lang="en-US" dirty="0"/>
              <a:t>entities’), similar to the new OMB Uniform Guidance at the federal level. Under SB 1045 state agencies or intermediaries would be using the same definitions and guidelines that they have been required to use for at least three years for most federal funds they handle. Senate Bill 1045 was sponsored by Senator Cheryl Kagan of Montgomery County and supported by Maryland Nonprofits with help from numerous service organizations and nonprofit officials. The legislation takes effect on October 1, 2018.</a:t>
            </a:r>
          </a:p>
          <a:p>
            <a:pPr fontAlgn="base"/>
            <a:br>
              <a:rPr lang="en-US" dirty="0"/>
            </a:br>
            <a:r>
              <a:rPr lang="en-US" b="1" dirty="0"/>
              <a:t>Why was this necessary?</a:t>
            </a:r>
            <a:endParaRPr lang="en-US" dirty="0"/>
          </a:p>
          <a:p>
            <a:pPr fontAlgn="base"/>
            <a:br>
              <a:rPr lang="en-US" b="1" dirty="0"/>
            </a:br>
            <a:r>
              <a:rPr lang="en-US" dirty="0"/>
              <a:t>Sustaining a healthy community of willing qualified providers is crucial for state programs – consistent underfunding seriously threatens that. A significant number of nonprofits, some believe a majority, have less than 30 days operating reserves.  Underfunding by not allowing indirect costs, coupled with administrative burdens and often payment delays are serious threats.  But many state service contract or grants still limit or disallow the nonprofit providers’ actual indirect costs of administering the grants or contracts</a:t>
            </a:r>
          </a:p>
          <a:p>
            <a:pPr fontAlgn="base"/>
            <a:r>
              <a:rPr lang="en-US" b="1" dirty="0"/>
              <a:t>What does Senate Bill 1045 do?</a:t>
            </a:r>
            <a:endParaRPr lang="en-US" dirty="0"/>
          </a:p>
          <a:p>
            <a:pPr fontAlgn="base"/>
            <a:r>
              <a:rPr lang="en-US" dirty="0"/>
              <a:t>It assures</a:t>
            </a:r>
            <a:br>
              <a:rPr lang="en-US" dirty="0"/>
            </a:br>
            <a:br>
              <a:rPr lang="en-US" dirty="0"/>
            </a:br>
            <a:r>
              <a:rPr lang="en-US" dirty="0"/>
              <a:t>that nonprofit service providers</a:t>
            </a:r>
            <a:br>
              <a:rPr lang="en-US" dirty="0"/>
            </a:br>
            <a:r>
              <a:rPr lang="en-US" dirty="0"/>
              <a:t>who lack the capacity (because of their limited size, staff, or other resources) to establish a formal rate for reimbursement of these actual costs of providing services to our constituents and communities,</a:t>
            </a:r>
            <a:r>
              <a:rPr lang="en-US" b="1" i="1" dirty="0"/>
              <a:t> are allowed to recover what current federal rules characterize as a ‘de </a:t>
            </a:r>
            <a:r>
              <a:rPr lang="en-US" b="1" i="1" dirty="0" err="1"/>
              <a:t>minimis</a:t>
            </a:r>
            <a:r>
              <a:rPr lang="en-US" b="1" i="1" dirty="0"/>
              <a:t>’ amount, at least 10% of the “modified total direct costs” of the services they provide.</a:t>
            </a:r>
            <a:r>
              <a:rPr lang="en-US" dirty="0"/>
              <a:t> If providers have an approved federal indirect cost rate it would apply that rate.</a:t>
            </a:r>
          </a:p>
          <a:p>
            <a:pPr fontAlgn="base"/>
            <a:endParaRPr lang="en-US" dirty="0"/>
          </a:p>
          <a:p>
            <a:pPr fontAlgn="base"/>
            <a:endParaRPr lang="en-US" dirty="0"/>
          </a:p>
          <a:p>
            <a:endParaRPr lang="en-US" dirty="0"/>
          </a:p>
        </p:txBody>
      </p:sp>
      <p:sp>
        <p:nvSpPr>
          <p:cNvPr id="4" name="Slide Number Placeholder 3"/>
          <p:cNvSpPr>
            <a:spLocks noGrp="1"/>
          </p:cNvSpPr>
          <p:nvPr>
            <p:ph type="sldNum" sz="quarter" idx="10"/>
          </p:nvPr>
        </p:nvSpPr>
        <p:spPr/>
        <p:txBody>
          <a:bodyPr/>
          <a:lstStyle/>
          <a:p>
            <a:fld id="{4E0C983A-2FB9-48D0-A832-0AB940C97557}" type="slidenum">
              <a:rPr lang="en-US" smtClean="0"/>
              <a:t>7</a:t>
            </a:fld>
            <a:endParaRPr lang="en-US"/>
          </a:p>
        </p:txBody>
      </p:sp>
    </p:spTree>
    <p:extLst>
      <p:ext uri="{BB962C8B-B14F-4D97-AF65-F5344CB8AC3E}">
        <p14:creationId xmlns:p14="http://schemas.microsoft.com/office/powerpoint/2010/main" val="3930284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a:t>
            </a:r>
          </a:p>
        </p:txBody>
      </p:sp>
      <p:sp>
        <p:nvSpPr>
          <p:cNvPr id="4" name="Slide Number Placeholder 3"/>
          <p:cNvSpPr>
            <a:spLocks noGrp="1"/>
          </p:cNvSpPr>
          <p:nvPr>
            <p:ph type="sldNum" sz="quarter" idx="10"/>
          </p:nvPr>
        </p:nvSpPr>
        <p:spPr/>
        <p:txBody>
          <a:bodyPr/>
          <a:lstStyle/>
          <a:p>
            <a:fld id="{93825DA1-C082-4A4C-8F1E-BDF3F93783C4}" type="slidenum">
              <a:rPr lang="en-US" smtClean="0"/>
              <a:t>8</a:t>
            </a:fld>
            <a:endParaRPr lang="en-US" dirty="0"/>
          </a:p>
        </p:txBody>
      </p:sp>
    </p:spTree>
    <p:extLst>
      <p:ext uri="{BB962C8B-B14F-4D97-AF65-F5344CB8AC3E}">
        <p14:creationId xmlns:p14="http://schemas.microsoft.com/office/powerpoint/2010/main" val="460048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where do the other ODCs come from?  What are those? Are they M&amp;G?  Or something else?</a:t>
            </a:r>
          </a:p>
        </p:txBody>
      </p:sp>
      <p:sp>
        <p:nvSpPr>
          <p:cNvPr id="4" name="Slide Number Placeholder 3"/>
          <p:cNvSpPr>
            <a:spLocks noGrp="1"/>
          </p:cNvSpPr>
          <p:nvPr>
            <p:ph type="sldNum" sz="quarter" idx="10"/>
          </p:nvPr>
        </p:nvSpPr>
        <p:spPr/>
        <p:txBody>
          <a:bodyPr/>
          <a:lstStyle/>
          <a:p>
            <a:fld id="{4E0C983A-2FB9-48D0-A832-0AB940C97557}" type="slidenum">
              <a:rPr lang="en-US" smtClean="0"/>
              <a:t>13</a:t>
            </a:fld>
            <a:endParaRPr lang="en-US"/>
          </a:p>
        </p:txBody>
      </p:sp>
    </p:spTree>
    <p:extLst>
      <p:ext uri="{BB962C8B-B14F-4D97-AF65-F5344CB8AC3E}">
        <p14:creationId xmlns:p14="http://schemas.microsoft.com/office/powerpoint/2010/main" val="2016417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 </a:t>
            </a:r>
          </a:p>
        </p:txBody>
      </p:sp>
      <p:sp>
        <p:nvSpPr>
          <p:cNvPr id="4" name="Slide Number Placeholder 3"/>
          <p:cNvSpPr>
            <a:spLocks noGrp="1"/>
          </p:cNvSpPr>
          <p:nvPr>
            <p:ph type="sldNum" sz="quarter" idx="10"/>
          </p:nvPr>
        </p:nvSpPr>
        <p:spPr/>
        <p:txBody>
          <a:bodyPr/>
          <a:lstStyle/>
          <a:p>
            <a:fld id="{4E0C983A-2FB9-48D0-A832-0AB940C97557}" type="slidenum">
              <a:rPr lang="en-US" smtClean="0"/>
              <a:t>14</a:t>
            </a:fld>
            <a:endParaRPr lang="en-US"/>
          </a:p>
        </p:txBody>
      </p:sp>
    </p:spTree>
    <p:extLst>
      <p:ext uri="{BB962C8B-B14F-4D97-AF65-F5344CB8AC3E}">
        <p14:creationId xmlns:p14="http://schemas.microsoft.com/office/powerpoint/2010/main" val="3368588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25DA1-C082-4A4C-8F1E-BDF3F93783C4}" type="slidenum">
              <a:rPr lang="en-US" smtClean="0"/>
              <a:t>18</a:t>
            </a:fld>
            <a:endParaRPr lang="en-US" dirty="0"/>
          </a:p>
        </p:txBody>
      </p:sp>
    </p:spTree>
    <p:extLst>
      <p:ext uri="{BB962C8B-B14F-4D97-AF65-F5344CB8AC3E}">
        <p14:creationId xmlns:p14="http://schemas.microsoft.com/office/powerpoint/2010/main" val="2251341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F19315-A60D-46B6-9A8D-D74BE0761E9F}" type="datetime1">
              <a:rPr lang="en-US" smtClean="0"/>
              <a:t>4/11/2024</a:t>
            </a:fld>
            <a:endParaRPr lang="en-US" dirty="0"/>
          </a:p>
        </p:txBody>
      </p:sp>
      <p:sp>
        <p:nvSpPr>
          <p:cNvPr id="6" name="Slide Number Placeholder 5"/>
          <p:cNvSpPr>
            <a:spLocks noGrp="1"/>
          </p:cNvSpPr>
          <p:nvPr>
            <p:ph type="sldNum" sz="quarter" idx="12"/>
          </p:nvPr>
        </p:nvSpPr>
        <p:spPr/>
        <p:txBody>
          <a:bodyPr/>
          <a:lstStyle/>
          <a:p>
            <a:fld id="{5AA7A523-9D74-42B7-816E-36A8953E3CB0}" type="slidenum">
              <a:rPr lang="en-US" smtClean="0"/>
              <a:t>‹#›</a:t>
            </a:fld>
            <a:endParaRPr lang="en-US" dirty="0"/>
          </a:p>
        </p:txBody>
      </p:sp>
    </p:spTree>
    <p:extLst>
      <p:ext uri="{BB962C8B-B14F-4D97-AF65-F5344CB8AC3E}">
        <p14:creationId xmlns:p14="http://schemas.microsoft.com/office/powerpoint/2010/main" val="2701696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75AA22-DBB6-4CCD-A335-1D3D6044D065}" type="datetime1">
              <a:rPr lang="en-US" smtClean="0"/>
              <a:t>4/11/2024</a:t>
            </a:fld>
            <a:endParaRPr lang="en-US" dirty="0"/>
          </a:p>
        </p:txBody>
      </p:sp>
      <p:sp>
        <p:nvSpPr>
          <p:cNvPr id="6" name="Slide Number Placeholder 5"/>
          <p:cNvSpPr>
            <a:spLocks noGrp="1"/>
          </p:cNvSpPr>
          <p:nvPr>
            <p:ph type="sldNum" sz="quarter" idx="12"/>
          </p:nvPr>
        </p:nvSpPr>
        <p:spPr/>
        <p:txBody>
          <a:bodyPr/>
          <a:lstStyle/>
          <a:p>
            <a:fld id="{5AA7A523-9D74-42B7-816E-36A8953E3CB0}" type="slidenum">
              <a:rPr lang="en-US" smtClean="0"/>
              <a:t>‹#›</a:t>
            </a:fld>
            <a:endParaRPr lang="en-US" dirty="0"/>
          </a:p>
        </p:txBody>
      </p:sp>
    </p:spTree>
    <p:extLst>
      <p:ext uri="{BB962C8B-B14F-4D97-AF65-F5344CB8AC3E}">
        <p14:creationId xmlns:p14="http://schemas.microsoft.com/office/powerpoint/2010/main" val="183662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C2CB13-A86D-4570-BFA9-B516D7FC1E59}" type="datetime1">
              <a:rPr lang="en-US" smtClean="0"/>
              <a:t>4/11/2024</a:t>
            </a:fld>
            <a:endParaRPr lang="en-US" dirty="0"/>
          </a:p>
        </p:txBody>
      </p:sp>
      <p:sp>
        <p:nvSpPr>
          <p:cNvPr id="6" name="Slide Number Placeholder 5"/>
          <p:cNvSpPr>
            <a:spLocks noGrp="1"/>
          </p:cNvSpPr>
          <p:nvPr>
            <p:ph type="sldNum" sz="quarter" idx="12"/>
          </p:nvPr>
        </p:nvSpPr>
        <p:spPr/>
        <p:txBody>
          <a:bodyPr/>
          <a:lstStyle/>
          <a:p>
            <a:fld id="{5AA7A523-9D74-42B7-816E-36A8953E3CB0}" type="slidenum">
              <a:rPr lang="en-US" smtClean="0"/>
              <a:t>‹#›</a:t>
            </a:fld>
            <a:endParaRPr lang="en-US" dirty="0"/>
          </a:p>
        </p:txBody>
      </p:sp>
    </p:spTree>
    <p:extLst>
      <p:ext uri="{BB962C8B-B14F-4D97-AF65-F5344CB8AC3E}">
        <p14:creationId xmlns:p14="http://schemas.microsoft.com/office/powerpoint/2010/main" val="3926888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 Header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81643"/>
            <a:ext cx="10972800" cy="4523740"/>
          </a:xfrm>
        </p:spPr>
        <p:txBody>
          <a:bodyPr lIns="0" tIns="0" rIns="0" bIns="0">
            <a:noAutofit/>
          </a:bodyPr>
          <a:lstStyle>
            <a:lvl1pPr>
              <a:lnSpc>
                <a:spcPct val="150000"/>
              </a:lnSpc>
              <a:defRPr sz="1800">
                <a:latin typeface="Garamond" panose="02020404030301010803" pitchFamily="18" charset="0"/>
              </a:defRPr>
            </a:lvl1pPr>
            <a:lvl2pPr marL="685800" indent="-228600">
              <a:lnSpc>
                <a:spcPct val="150000"/>
              </a:lnSpc>
              <a:buFont typeface="Courier New" panose="02070309020205020404" pitchFamily="49" charset="0"/>
              <a:buChar char="o"/>
              <a:defRPr sz="1400">
                <a:solidFill>
                  <a:schemeClr val="accent6"/>
                </a:solidFill>
                <a:latin typeface="Garamond" panose="02020404030301010803" pitchFamily="18" charset="0"/>
              </a:defRPr>
            </a:lvl2pPr>
            <a:lvl3pPr marL="1143000" indent="-228600">
              <a:lnSpc>
                <a:spcPct val="150000"/>
              </a:lnSpc>
              <a:buFont typeface="Wingdings" panose="05000000000000000000" pitchFamily="2" charset="2"/>
              <a:buChar char="§"/>
              <a:defRPr sz="1200" i="0">
                <a:solidFill>
                  <a:schemeClr val="accent2"/>
                </a:solidFill>
                <a:latin typeface="Garamond" panose="02020404030301010803" pitchFamily="18" charset="0"/>
              </a:defRPr>
            </a:lvl3pPr>
            <a:lvl4pPr marL="1600200" indent="-228600">
              <a:lnSpc>
                <a:spcPct val="150000"/>
              </a:lnSpc>
              <a:buFont typeface="Calibri" panose="020F0502020204030204" pitchFamily="34" charset="0"/>
              <a:buChar char="▫"/>
              <a:defRPr sz="1200">
                <a:latin typeface="Garamond" panose="02020404030301010803" pitchFamily="18" charset="0"/>
              </a:defRPr>
            </a:lvl4pPr>
            <a:lvl5pPr>
              <a:lnSpc>
                <a:spcPct val="150000"/>
              </a:lnSpc>
              <a:defRPr sz="1200">
                <a:solidFill>
                  <a:schemeClr val="accent6"/>
                </a:solidFill>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609600" y="316357"/>
            <a:ext cx="10972800" cy="457200"/>
          </a:xfrm>
        </p:spPr>
        <p:txBody>
          <a:bodyPr lIns="0" tIns="0" rIns="0" bIns="0" anchor="t">
            <a:normAutofit/>
          </a:bodyPr>
          <a:lstStyle>
            <a:lvl1pPr algn="ctr">
              <a:defRPr sz="3200">
                <a:latin typeface="Montserrat SemiBold" panose="00000700000000000000" pitchFamily="2" charset="0"/>
              </a:defRPr>
            </a:lvl1pPr>
          </a:lstStyle>
          <a:p>
            <a:r>
              <a:rPr lang="en-US" dirty="0"/>
              <a:t>Click to edit Master title style</a:t>
            </a:r>
          </a:p>
        </p:txBody>
      </p:sp>
      <p:cxnSp>
        <p:nvCxnSpPr>
          <p:cNvPr id="8" name="Straight Connector 7"/>
          <p:cNvCxnSpPr/>
          <p:nvPr userDrawn="1"/>
        </p:nvCxnSpPr>
        <p:spPr>
          <a:xfrm flipV="1">
            <a:off x="609600" y="1338925"/>
            <a:ext cx="10972800" cy="49710"/>
          </a:xfrm>
          <a:prstGeom prst="line">
            <a:avLst/>
          </a:prstGeom>
          <a:ln w="12700">
            <a:gradFill>
              <a:gsLst>
                <a:gs pos="0">
                  <a:schemeClr val="tx2"/>
                </a:gs>
                <a:gs pos="79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Text Placeholder 6"/>
          <p:cNvSpPr>
            <a:spLocks noGrp="1"/>
          </p:cNvSpPr>
          <p:nvPr>
            <p:ph type="body" sz="quarter" idx="13" hasCustomPrompt="1"/>
          </p:nvPr>
        </p:nvSpPr>
        <p:spPr>
          <a:xfrm>
            <a:off x="609600" y="943465"/>
            <a:ext cx="10972800" cy="274320"/>
          </a:xfrm>
        </p:spPr>
        <p:txBody>
          <a:bodyPr lIns="0" tIns="0" rIns="0" bIns="0" anchor="ctr">
            <a:noAutofit/>
          </a:bodyPr>
          <a:lstStyle>
            <a:lvl1pPr marL="0" indent="0" algn="ctr">
              <a:buNone/>
              <a:defRPr sz="2000" i="1" baseline="0">
                <a:solidFill>
                  <a:schemeClr val="accent6"/>
                </a:solidFill>
                <a:latin typeface="Montserrat Medium" panose="00000600000000000000" pitchFamily="2" charset="0"/>
              </a:defRPr>
            </a:lvl1pPr>
          </a:lstStyle>
          <a:p>
            <a:pPr lvl="0"/>
            <a:r>
              <a:rPr lang="en-US" dirty="0"/>
              <a:t>Click to edit Master sub title style</a:t>
            </a:r>
          </a:p>
        </p:txBody>
      </p:sp>
      <p:sp>
        <p:nvSpPr>
          <p:cNvPr id="12" name="Slide Number Placeholder 12"/>
          <p:cNvSpPr>
            <a:spLocks noGrp="1"/>
          </p:cNvSpPr>
          <p:nvPr>
            <p:ph type="sldNum" sz="quarter" idx="12"/>
          </p:nvPr>
        </p:nvSpPr>
        <p:spPr>
          <a:xfrm>
            <a:off x="8937215" y="6375249"/>
            <a:ext cx="2743200" cy="365125"/>
          </a:xfrm>
        </p:spPr>
        <p:txBody>
          <a:bodyPr/>
          <a:lstStyle>
            <a:lvl1pPr>
              <a:defRPr sz="1100">
                <a:latin typeface="Montserrat" panose="00000500000000000000" pitchFamily="2" charset="0"/>
              </a:defRPr>
            </a:lvl1pPr>
          </a:lstStyle>
          <a:p>
            <a:fld id="{3F582A62-F960-49DA-84FD-151886DC7CE4}" type="slidenum">
              <a:rPr lang="en-US" smtClean="0"/>
              <a:pPr/>
              <a:t>‹#›</a:t>
            </a:fld>
            <a:endParaRPr lang="en-US" dirty="0"/>
          </a:p>
        </p:txBody>
      </p:sp>
    </p:spTree>
    <p:extLst>
      <p:ext uri="{BB962C8B-B14F-4D97-AF65-F5344CB8AC3E}">
        <p14:creationId xmlns:p14="http://schemas.microsoft.com/office/powerpoint/2010/main" val="759928556"/>
      </p:ext>
    </p:extLst>
  </p:cSld>
  <p:clrMapOvr>
    <a:masterClrMapping/>
  </p:clrMapOvr>
  <p:extLst>
    <p:ext uri="{DCECCB84-F9BA-43D5-87BE-67443E8EF086}">
      <p15:sldGuideLst xmlns:p15="http://schemas.microsoft.com/office/powerpoint/2012/main">
        <p15:guide id="0" orient="horz" pos="3816">
          <p15:clr>
            <a:srgbClr val="FBAE40"/>
          </p15:clr>
        </p15:guide>
        <p15:guide id="1" pos="384">
          <p15:clr>
            <a:srgbClr val="FBAE40"/>
          </p15:clr>
        </p15:guide>
        <p15:guide id="2" pos="7296">
          <p15:clr>
            <a:srgbClr val="FBAE40"/>
          </p15:clr>
        </p15:guide>
        <p15:guide id="3" orient="horz" pos="1152">
          <p15:clr>
            <a:srgbClr val="FBAE40"/>
          </p15:clr>
        </p15:guide>
        <p15:guide id="4" orient="horz" pos="2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80566"/>
      </p:ext>
    </p:extLst>
  </p:cSld>
  <p:clrMapOvr>
    <a:masterClrMapping/>
  </p:clrMapOvr>
  <p:extLst>
    <p:ext uri="{DCECCB84-F9BA-43D5-87BE-67443E8EF086}">
      <p15:sldGuideLst xmlns:p15="http://schemas.microsoft.com/office/powerpoint/2012/main">
        <p15:guide id="1" pos="7296">
          <p15:clr>
            <a:srgbClr val="FBAE40"/>
          </p15:clr>
        </p15:guide>
        <p15:guide id="2" orient="horz" pos="3816">
          <p15:clr>
            <a:srgbClr val="FBAE40"/>
          </p15:clr>
        </p15:guide>
        <p15:guide id="3" pos="384">
          <p15:clr>
            <a:srgbClr val="FBAE40"/>
          </p15:clr>
        </p15:guide>
        <p15:guide id="4" orient="horz" pos="1152">
          <p15:clr>
            <a:srgbClr val="FBAE40"/>
          </p15:clr>
        </p15:guide>
        <p15:guide id="5" orient="horz" pos="2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andard Slide - Two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85695"/>
            <a:ext cx="5029200" cy="4206240"/>
          </a:xfrm>
        </p:spPr>
        <p:txBody>
          <a:bodyPr lIns="0" tIns="0" rIns="0" bIns="0">
            <a:noAutofit/>
          </a:bodyPr>
          <a:lstStyle>
            <a:lvl1pPr>
              <a:lnSpc>
                <a:spcPct val="150000"/>
              </a:lnSpc>
              <a:defRPr sz="1800">
                <a:latin typeface="Garamond" panose="02020404030301010803" pitchFamily="18" charset="0"/>
              </a:defRPr>
            </a:lvl1pPr>
            <a:lvl2pPr marL="685800" indent="-228600">
              <a:lnSpc>
                <a:spcPct val="150000"/>
              </a:lnSpc>
              <a:buFont typeface="Courier New" panose="02070309020205020404" pitchFamily="49" charset="0"/>
              <a:buChar char="o"/>
              <a:defRPr sz="1600">
                <a:solidFill>
                  <a:schemeClr val="accent6"/>
                </a:solidFill>
                <a:latin typeface="Garamond" panose="02020404030301010803" pitchFamily="18" charset="0"/>
              </a:defRPr>
            </a:lvl2pPr>
            <a:lvl3pPr marL="1143000" indent="-228600">
              <a:lnSpc>
                <a:spcPct val="150000"/>
              </a:lnSpc>
              <a:buFont typeface="Wingdings" panose="05000000000000000000" pitchFamily="2" charset="2"/>
              <a:buChar char="§"/>
              <a:defRPr sz="1400" i="0">
                <a:solidFill>
                  <a:schemeClr val="accent2"/>
                </a:solidFill>
                <a:latin typeface="Garamond" panose="02020404030301010803" pitchFamily="18" charset="0"/>
              </a:defRPr>
            </a:lvl3pPr>
            <a:lvl4pPr marL="1600200" indent="-228600">
              <a:lnSpc>
                <a:spcPct val="150000"/>
              </a:lnSpc>
              <a:buFont typeface="Calibri" panose="020F0502020204030204" pitchFamily="34" charset="0"/>
              <a:buChar char="▫"/>
              <a:defRPr sz="1400">
                <a:latin typeface="Garamond" panose="02020404030301010803" pitchFamily="18" charset="0"/>
              </a:defRPr>
            </a:lvl4pPr>
            <a:lvl5pPr>
              <a:lnSpc>
                <a:spcPct val="150000"/>
              </a:lnSpc>
              <a:defRPr sz="1400">
                <a:solidFill>
                  <a:schemeClr val="accent6"/>
                </a:solidFill>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6553200" y="1685695"/>
            <a:ext cx="5029200" cy="4206240"/>
          </a:xfrm>
        </p:spPr>
        <p:txBody>
          <a:bodyPr lIns="0" tIns="0" rIns="0" bIns="0">
            <a:noAutofit/>
          </a:bodyPr>
          <a:lstStyle>
            <a:lvl1pPr>
              <a:lnSpc>
                <a:spcPct val="150000"/>
              </a:lnSpc>
              <a:defRPr sz="1800">
                <a:latin typeface="Garamond" panose="02020404030301010803" pitchFamily="18" charset="0"/>
              </a:defRPr>
            </a:lvl1pPr>
            <a:lvl2pPr marL="685800" indent="-228600">
              <a:lnSpc>
                <a:spcPct val="150000"/>
              </a:lnSpc>
              <a:buFont typeface="Courier New" panose="02070309020205020404" pitchFamily="49" charset="0"/>
              <a:buChar char="o"/>
              <a:defRPr sz="1600">
                <a:solidFill>
                  <a:schemeClr val="accent6"/>
                </a:solidFill>
                <a:latin typeface="Garamond" panose="02020404030301010803" pitchFamily="18" charset="0"/>
              </a:defRPr>
            </a:lvl2pPr>
            <a:lvl3pPr marL="1143000" indent="-228600">
              <a:lnSpc>
                <a:spcPct val="150000"/>
              </a:lnSpc>
              <a:buFont typeface="Wingdings" panose="05000000000000000000" pitchFamily="2" charset="2"/>
              <a:buChar char="§"/>
              <a:defRPr sz="1400" i="0">
                <a:solidFill>
                  <a:schemeClr val="accent2"/>
                </a:solidFill>
                <a:latin typeface="Garamond" panose="02020404030301010803" pitchFamily="18" charset="0"/>
              </a:defRPr>
            </a:lvl3pPr>
            <a:lvl4pPr marL="1600200" indent="-228600">
              <a:lnSpc>
                <a:spcPct val="150000"/>
              </a:lnSpc>
              <a:buFont typeface="Calibri" panose="020F0502020204030204" pitchFamily="34" charset="0"/>
              <a:buChar char="▫"/>
              <a:defRPr sz="1400">
                <a:latin typeface="Garamond" panose="02020404030301010803" pitchFamily="18" charset="0"/>
              </a:defRPr>
            </a:lvl4pPr>
            <a:lvl5pPr>
              <a:lnSpc>
                <a:spcPct val="150000"/>
              </a:lnSpc>
              <a:defRPr sz="1400">
                <a:solidFill>
                  <a:schemeClr val="accent6"/>
                </a:solidFill>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609600" y="316357"/>
            <a:ext cx="10972800" cy="457200"/>
          </a:xfrm>
        </p:spPr>
        <p:txBody>
          <a:bodyPr lIns="0" tIns="0" rIns="0" bIns="0" anchor="t">
            <a:normAutofit/>
          </a:bodyPr>
          <a:lstStyle>
            <a:lvl1pPr algn="ctr">
              <a:defRPr sz="3200">
                <a:latin typeface="Montserrat SemiBold" panose="00000700000000000000" pitchFamily="2" charset="0"/>
              </a:defRPr>
            </a:lvl1pPr>
          </a:lstStyle>
          <a:p>
            <a:r>
              <a:rPr lang="en-US" dirty="0"/>
              <a:t>Click to edit Master title style</a:t>
            </a:r>
          </a:p>
        </p:txBody>
      </p:sp>
      <p:cxnSp>
        <p:nvCxnSpPr>
          <p:cNvPr id="18" name="Straight Connector 17"/>
          <p:cNvCxnSpPr/>
          <p:nvPr userDrawn="1"/>
        </p:nvCxnSpPr>
        <p:spPr>
          <a:xfrm flipV="1">
            <a:off x="609600" y="1338925"/>
            <a:ext cx="10972800" cy="49710"/>
          </a:xfrm>
          <a:prstGeom prst="line">
            <a:avLst/>
          </a:prstGeom>
          <a:ln w="12700">
            <a:gradFill>
              <a:gsLst>
                <a:gs pos="0">
                  <a:schemeClr val="tx2"/>
                </a:gs>
                <a:gs pos="79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9" name="Text Placeholder 6"/>
          <p:cNvSpPr>
            <a:spLocks noGrp="1"/>
          </p:cNvSpPr>
          <p:nvPr>
            <p:ph type="body" sz="quarter" idx="13" hasCustomPrompt="1"/>
          </p:nvPr>
        </p:nvSpPr>
        <p:spPr>
          <a:xfrm>
            <a:off x="609600" y="943465"/>
            <a:ext cx="10972800" cy="274320"/>
          </a:xfrm>
        </p:spPr>
        <p:txBody>
          <a:bodyPr lIns="0" tIns="0" rIns="0" bIns="0" anchor="ctr">
            <a:noAutofit/>
          </a:bodyPr>
          <a:lstStyle>
            <a:lvl1pPr marL="0" indent="0" algn="ctr">
              <a:buNone/>
              <a:defRPr sz="2000" i="1" baseline="0">
                <a:solidFill>
                  <a:schemeClr val="accent6"/>
                </a:solidFill>
                <a:latin typeface="Montserrat Medium" panose="00000600000000000000" pitchFamily="2" charset="0"/>
              </a:defRPr>
            </a:lvl1pPr>
          </a:lstStyle>
          <a:p>
            <a:pPr lvl="0"/>
            <a:r>
              <a:rPr lang="en-US" dirty="0"/>
              <a:t>Click to edit Master sub title style</a:t>
            </a:r>
          </a:p>
        </p:txBody>
      </p:sp>
      <p:sp>
        <p:nvSpPr>
          <p:cNvPr id="9" name="Slide Number Placeholder 12"/>
          <p:cNvSpPr>
            <a:spLocks noGrp="1"/>
          </p:cNvSpPr>
          <p:nvPr>
            <p:ph type="sldNum" sz="quarter" idx="12"/>
          </p:nvPr>
        </p:nvSpPr>
        <p:spPr>
          <a:xfrm>
            <a:off x="8937215" y="6375249"/>
            <a:ext cx="2743200" cy="365125"/>
          </a:xfrm>
        </p:spPr>
        <p:txBody>
          <a:bodyPr/>
          <a:lstStyle>
            <a:lvl1pPr>
              <a:defRPr sz="1100">
                <a:latin typeface="Montserrat" panose="00000500000000000000" pitchFamily="2" charset="0"/>
              </a:defRPr>
            </a:lvl1pPr>
          </a:lstStyle>
          <a:p>
            <a:fld id="{3F582A62-F960-49DA-84FD-151886DC7CE4}" type="slidenum">
              <a:rPr lang="en-US" smtClean="0">
                <a:solidFill>
                  <a:srgbClr val="2E364A">
                    <a:tint val="75000"/>
                  </a:srgbClr>
                </a:solidFill>
              </a:rPr>
              <a:pPr/>
              <a:t>‹#›</a:t>
            </a:fld>
            <a:endParaRPr lang="en-US" dirty="0">
              <a:solidFill>
                <a:srgbClr val="2E364A">
                  <a:tint val="75000"/>
                </a:srgbClr>
              </a:solidFill>
            </a:endParaRPr>
          </a:p>
        </p:txBody>
      </p:sp>
    </p:spTree>
    <p:extLst>
      <p:ext uri="{BB962C8B-B14F-4D97-AF65-F5344CB8AC3E}">
        <p14:creationId xmlns:p14="http://schemas.microsoft.com/office/powerpoint/2010/main" val="2488408358"/>
      </p:ext>
    </p:extLst>
  </p:cSld>
  <p:clrMapOvr>
    <a:masterClrMapping/>
  </p:clrMapOvr>
  <p:extLst>
    <p:ext uri="{DCECCB84-F9BA-43D5-87BE-67443E8EF086}">
      <p15:sldGuideLst xmlns:p15="http://schemas.microsoft.com/office/powerpoint/2012/main">
        <p15:guide id="1" pos="384">
          <p15:clr>
            <a:srgbClr val="FBAE40"/>
          </p15:clr>
        </p15:guide>
        <p15:guide id="2" pos="7296">
          <p15:clr>
            <a:srgbClr val="FBAE40"/>
          </p15:clr>
        </p15:guide>
        <p15:guide id="3" orient="horz" pos="1152">
          <p15:clr>
            <a:srgbClr val="FBAE40"/>
          </p15:clr>
        </p15:guide>
        <p15:guide id="4" orient="horz" pos="216">
          <p15:clr>
            <a:srgbClr val="FBAE40"/>
          </p15:clr>
        </p15:guide>
        <p15:guide id="5" orient="horz" pos="3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1"/>
            </a:lvl1pPr>
          </a:lstStyle>
          <a:p>
            <a:r>
              <a:rPr lang="en-US" dirty="0"/>
              <a:t>Reports</a:t>
            </a:r>
          </a:p>
        </p:txBody>
      </p:sp>
      <p:sp>
        <p:nvSpPr>
          <p:cNvPr id="3" name="Content Placeholder 2"/>
          <p:cNvSpPr>
            <a:spLocks noGrp="1"/>
          </p:cNvSpPr>
          <p:nvPr>
            <p:ph idx="1"/>
          </p:nvPr>
        </p:nvSpPr>
        <p:spPr>
          <a:xfrm>
            <a:off x="838200" y="1825625"/>
            <a:ext cx="10515600" cy="3908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70AE876-4AED-425D-A508-E53A2410E17E}" type="datetime1">
              <a:rPr lang="en-US" smtClean="0"/>
              <a:t>4/11/2024</a:t>
            </a:fld>
            <a:endParaRPr lang="en-US" dirty="0"/>
          </a:p>
        </p:txBody>
      </p:sp>
      <p:sp>
        <p:nvSpPr>
          <p:cNvPr id="7"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7A523-9D74-42B7-816E-36A8953E3CB0}" type="slidenum">
              <a:rPr lang="en-US" smtClean="0"/>
              <a:t>‹#›</a:t>
            </a:fld>
            <a:endParaRPr lang="en-US" dirty="0"/>
          </a:p>
        </p:txBody>
      </p:sp>
    </p:spTree>
    <p:extLst>
      <p:ext uri="{BB962C8B-B14F-4D97-AF65-F5344CB8AC3E}">
        <p14:creationId xmlns:p14="http://schemas.microsoft.com/office/powerpoint/2010/main" val="401907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2480153"/>
            <a:ext cx="10509250" cy="2082322"/>
          </a:xfrm>
        </p:spPr>
        <p:txBody>
          <a:bodyPr anchor="b"/>
          <a:lstStyle>
            <a:lvl1pPr>
              <a:defRPr sz="6000" b="1" baseline="0">
                <a:latin typeface="+mj-lt"/>
              </a:defRPr>
            </a:lvl1pPr>
          </a:lstStyle>
          <a:p>
            <a:r>
              <a:rPr lang="en-US" dirty="0"/>
              <a:t>Title Slide</a:t>
            </a:r>
          </a:p>
        </p:txBody>
      </p:sp>
      <p:sp>
        <p:nvSpPr>
          <p:cNvPr id="3" name="Text Placeholder 2"/>
          <p:cNvSpPr>
            <a:spLocks noGrp="1"/>
          </p:cNvSpPr>
          <p:nvPr>
            <p:ph type="body" idx="1" hasCustomPrompt="1"/>
          </p:nvPr>
        </p:nvSpPr>
        <p:spPr>
          <a:xfrm>
            <a:off x="838200" y="4589463"/>
            <a:ext cx="10509250" cy="1500187"/>
          </a:xfrm>
        </p:spPr>
        <p:txBody>
          <a:bodyPr>
            <a:normAutofit/>
          </a:bodyPr>
          <a:lstStyle>
            <a:lvl1pPr marL="0" indent="0">
              <a:buNone/>
              <a:defRPr sz="32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Details</a:t>
            </a:r>
          </a:p>
        </p:txBody>
      </p:sp>
      <p:sp>
        <p:nvSpPr>
          <p:cNvPr id="4" name="Date Placeholder 3"/>
          <p:cNvSpPr>
            <a:spLocks noGrp="1"/>
          </p:cNvSpPr>
          <p:nvPr>
            <p:ph type="dt" sz="half" idx="10"/>
          </p:nvPr>
        </p:nvSpPr>
        <p:spPr/>
        <p:txBody>
          <a:bodyPr/>
          <a:lstStyle/>
          <a:p>
            <a:fld id="{984C0F6A-BD8C-4DF2-AB77-7CB988E6912B}" type="datetime1">
              <a:rPr lang="en-US" smtClean="0"/>
              <a:t>4/11/2024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AA7A523-9D74-42B7-816E-36A8953E3CB0}" type="slidenum">
              <a:rPr lang="en-US" smtClean="0"/>
              <a:t>‹#›</a:t>
            </a:fld>
            <a:endParaRPr lang="en-US" dirty="0"/>
          </a:p>
        </p:txBody>
      </p:sp>
    </p:spTree>
    <p:extLst>
      <p:ext uri="{BB962C8B-B14F-4D97-AF65-F5344CB8AC3E}">
        <p14:creationId xmlns:p14="http://schemas.microsoft.com/office/powerpoint/2010/main" val="4119468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5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5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FFCF17-AC2D-416A-85FE-3EE1051122F9}" type="datetime1">
              <a:rPr lang="en-US" smtClean="0"/>
              <a:t>4/11/2024</a:t>
            </a:fld>
            <a:endParaRPr lang="en-US" dirty="0"/>
          </a:p>
        </p:txBody>
      </p:sp>
      <p:sp>
        <p:nvSpPr>
          <p:cNvPr id="7" name="Slide Number Placeholder 6"/>
          <p:cNvSpPr>
            <a:spLocks noGrp="1"/>
          </p:cNvSpPr>
          <p:nvPr>
            <p:ph type="sldNum" sz="quarter" idx="12"/>
          </p:nvPr>
        </p:nvSpPr>
        <p:spPr/>
        <p:txBody>
          <a:bodyPr/>
          <a:lstStyle/>
          <a:p>
            <a:fld id="{5AA7A523-9D74-42B7-816E-36A8953E3CB0}" type="slidenum">
              <a:rPr lang="en-US" smtClean="0"/>
              <a:t>‹#›</a:t>
            </a:fld>
            <a:endParaRPr lang="en-US" dirty="0"/>
          </a:p>
        </p:txBody>
      </p:sp>
    </p:spTree>
    <p:extLst>
      <p:ext uri="{BB962C8B-B14F-4D97-AF65-F5344CB8AC3E}">
        <p14:creationId xmlns:p14="http://schemas.microsoft.com/office/powerpoint/2010/main" val="521617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70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70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CE2B6-3E3E-45AB-9CB5-8E698EBA2845}" type="datetime1">
              <a:rPr lang="en-US" smtClean="0"/>
              <a:t>4/11/2024</a:t>
            </a:fld>
            <a:endParaRPr lang="en-US" dirty="0"/>
          </a:p>
        </p:txBody>
      </p:sp>
      <p:sp>
        <p:nvSpPr>
          <p:cNvPr id="9" name="Slide Number Placeholder 8"/>
          <p:cNvSpPr>
            <a:spLocks noGrp="1"/>
          </p:cNvSpPr>
          <p:nvPr>
            <p:ph type="sldNum" sz="quarter" idx="12"/>
          </p:nvPr>
        </p:nvSpPr>
        <p:spPr/>
        <p:txBody>
          <a:bodyPr/>
          <a:lstStyle/>
          <a:p>
            <a:fld id="{5AA7A523-9D74-42B7-816E-36A8953E3CB0}" type="slidenum">
              <a:rPr lang="en-US" smtClean="0"/>
              <a:t>‹#›</a:t>
            </a:fld>
            <a:endParaRPr lang="en-US" dirty="0"/>
          </a:p>
        </p:txBody>
      </p:sp>
    </p:spTree>
    <p:extLst>
      <p:ext uri="{BB962C8B-B14F-4D97-AF65-F5344CB8AC3E}">
        <p14:creationId xmlns:p14="http://schemas.microsoft.com/office/powerpoint/2010/main" val="118803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2766218"/>
            <a:ext cx="10515600" cy="1325563"/>
          </a:xfrm>
        </p:spPr>
        <p:txBody>
          <a:bodyPr>
            <a:normAutofit/>
          </a:bodyPr>
          <a:lstStyle>
            <a:lvl1pPr algn="ctr">
              <a:defRPr sz="6600" b="1" baseline="0"/>
            </a:lvl1pPr>
          </a:lstStyle>
          <a:p>
            <a:r>
              <a:rPr lang="en-US" dirty="0"/>
              <a:t>Section Change</a:t>
            </a:r>
          </a:p>
        </p:txBody>
      </p:sp>
      <p:sp>
        <p:nvSpPr>
          <p:cNvPr id="3" name="Date Placeholder 2"/>
          <p:cNvSpPr>
            <a:spLocks noGrp="1"/>
          </p:cNvSpPr>
          <p:nvPr>
            <p:ph type="dt" sz="half" idx="10"/>
          </p:nvPr>
        </p:nvSpPr>
        <p:spPr/>
        <p:txBody>
          <a:bodyPr/>
          <a:lstStyle/>
          <a:p>
            <a:fld id="{8C9FE89A-5F46-40A6-AEDE-DAD8047D8A68}" type="datetime1">
              <a:rPr lang="en-US" smtClean="0"/>
              <a:t>4/11/2024</a:t>
            </a:fld>
            <a:endParaRPr lang="en-US" dirty="0"/>
          </a:p>
        </p:txBody>
      </p:sp>
      <p:sp>
        <p:nvSpPr>
          <p:cNvPr id="5" name="Slide Number Placeholder 4"/>
          <p:cNvSpPr>
            <a:spLocks noGrp="1"/>
          </p:cNvSpPr>
          <p:nvPr>
            <p:ph type="sldNum" sz="quarter" idx="12"/>
          </p:nvPr>
        </p:nvSpPr>
        <p:spPr/>
        <p:txBody>
          <a:bodyPr/>
          <a:lstStyle/>
          <a:p>
            <a:fld id="{5AA7A523-9D74-42B7-816E-36A8953E3CB0}" type="slidenum">
              <a:rPr lang="en-US" smtClean="0"/>
              <a:t>‹#›</a:t>
            </a:fld>
            <a:endParaRPr lang="en-US" dirty="0"/>
          </a:p>
        </p:txBody>
      </p:sp>
    </p:spTree>
    <p:extLst>
      <p:ext uri="{BB962C8B-B14F-4D97-AF65-F5344CB8AC3E}">
        <p14:creationId xmlns:p14="http://schemas.microsoft.com/office/powerpoint/2010/main" val="3828732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E6094A5-A49C-49D0-AB33-E732D6337FBD}" type="datetime1">
              <a:rPr lang="en-US" smtClean="0"/>
              <a:t>4/11/2024</a:t>
            </a:fld>
            <a:endParaRPr lang="en-US" dirty="0"/>
          </a:p>
        </p:txBody>
      </p:sp>
      <p:sp>
        <p:nvSpPr>
          <p:cNvPr id="4" name="Slide Number Placeholder 3"/>
          <p:cNvSpPr>
            <a:spLocks noGrp="1"/>
          </p:cNvSpPr>
          <p:nvPr>
            <p:ph type="sldNum" sz="quarter" idx="12"/>
          </p:nvPr>
        </p:nvSpPr>
        <p:spPr/>
        <p:txBody>
          <a:bodyPr/>
          <a:lstStyle/>
          <a:p>
            <a:fld id="{5AA7A523-9D74-42B7-816E-36A8953E3CB0}" type="slidenum">
              <a:rPr lang="en-US" smtClean="0"/>
              <a:t>‹#›</a:t>
            </a:fld>
            <a:endParaRPr lang="en-US" dirty="0"/>
          </a:p>
        </p:txBody>
      </p:sp>
    </p:spTree>
    <p:extLst>
      <p:ext uri="{BB962C8B-B14F-4D97-AF65-F5344CB8AC3E}">
        <p14:creationId xmlns:p14="http://schemas.microsoft.com/office/powerpoint/2010/main" val="109518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F55E8B-84B3-4D99-8E2F-8342BC512027}" type="datetime1">
              <a:rPr lang="en-US" smtClean="0"/>
              <a:t>4/11/2024</a:t>
            </a:fld>
            <a:endParaRPr lang="en-US" dirty="0"/>
          </a:p>
        </p:txBody>
      </p:sp>
      <p:sp>
        <p:nvSpPr>
          <p:cNvPr id="7" name="Slide Number Placeholder 6"/>
          <p:cNvSpPr>
            <a:spLocks noGrp="1"/>
          </p:cNvSpPr>
          <p:nvPr>
            <p:ph type="sldNum" sz="quarter" idx="12"/>
          </p:nvPr>
        </p:nvSpPr>
        <p:spPr/>
        <p:txBody>
          <a:bodyPr/>
          <a:lstStyle/>
          <a:p>
            <a:fld id="{5AA7A523-9D74-42B7-816E-36A8953E3CB0}" type="slidenum">
              <a:rPr lang="en-US" smtClean="0"/>
              <a:t>‹#›</a:t>
            </a:fld>
            <a:endParaRPr lang="en-US" dirty="0"/>
          </a:p>
        </p:txBody>
      </p:sp>
    </p:spTree>
    <p:extLst>
      <p:ext uri="{BB962C8B-B14F-4D97-AF65-F5344CB8AC3E}">
        <p14:creationId xmlns:p14="http://schemas.microsoft.com/office/powerpoint/2010/main" val="302372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72488D-BFC7-4C66-B77F-B982A0589D96}" type="datetime1">
              <a:rPr lang="en-US" smtClean="0"/>
              <a:t>4/11/2024</a:t>
            </a:fld>
            <a:endParaRPr lang="en-US" dirty="0"/>
          </a:p>
        </p:txBody>
      </p:sp>
      <p:sp>
        <p:nvSpPr>
          <p:cNvPr id="7" name="Slide Number Placeholder 6"/>
          <p:cNvSpPr>
            <a:spLocks noGrp="1"/>
          </p:cNvSpPr>
          <p:nvPr>
            <p:ph type="sldNum" sz="quarter" idx="12"/>
          </p:nvPr>
        </p:nvSpPr>
        <p:spPr/>
        <p:txBody>
          <a:bodyPr/>
          <a:lstStyle/>
          <a:p>
            <a:fld id="{5AA7A523-9D74-42B7-816E-36A8953E3CB0}" type="slidenum">
              <a:rPr lang="en-US" smtClean="0"/>
              <a:t>‹#›</a:t>
            </a:fld>
            <a:endParaRPr lang="en-US" dirty="0"/>
          </a:p>
        </p:txBody>
      </p:sp>
    </p:spTree>
    <p:extLst>
      <p:ext uri="{BB962C8B-B14F-4D97-AF65-F5344CB8AC3E}">
        <p14:creationId xmlns:p14="http://schemas.microsoft.com/office/powerpoint/2010/main" val="2814624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2589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EC425-BD82-422F-8954-F03529D22BA2}" type="datetime1">
              <a:rPr lang="en-US" smtClean="0"/>
              <a:t>4/11/2024</a:t>
            </a:fld>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7A523-9D74-42B7-816E-36A8953E3CB0}" type="slidenum">
              <a:rPr lang="en-US" smtClean="0"/>
              <a:t>‹#›</a:t>
            </a:fld>
            <a:endParaRPr lang="en-US" dirty="0"/>
          </a:p>
        </p:txBody>
      </p:sp>
    </p:spTree>
    <p:extLst>
      <p:ext uri="{BB962C8B-B14F-4D97-AF65-F5344CB8AC3E}">
        <p14:creationId xmlns:p14="http://schemas.microsoft.com/office/powerpoint/2010/main" val="3239852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nonprofitnicra.org/?gclid=Cj0KCQjwlN6wBhCcARIsAKZvD5i8L3OPtsVdmpCQs2hoKlwkZV3KD9fgqDiAyZ2IFbu1kcrEUBJGDkcaAqXsEALw_wcB"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630F46-8F45-45E6-8079-485D37737ABA}"/>
              </a:ext>
            </a:extLst>
          </p:cNvPr>
          <p:cNvSpPr>
            <a:spLocks noGrp="1"/>
          </p:cNvSpPr>
          <p:nvPr>
            <p:ph type="ftr" sz="quarter" idx="4294967295"/>
          </p:nvPr>
        </p:nvSpPr>
        <p:spPr/>
        <p:txBody>
          <a:bodyPr/>
          <a:lstStyle/>
          <a:p>
            <a:endParaRPr lang="en-US" dirty="0"/>
          </a:p>
        </p:txBody>
      </p:sp>
      <p:sp>
        <p:nvSpPr>
          <p:cNvPr id="5" name="Slide Number Placeholder 4">
            <a:extLst>
              <a:ext uri="{FF2B5EF4-FFF2-40B4-BE49-F238E27FC236}">
                <a16:creationId xmlns:a16="http://schemas.microsoft.com/office/drawing/2014/main" id="{F380ADF2-D5B3-42DC-9EEA-FCF084D12976}"/>
              </a:ext>
            </a:extLst>
          </p:cNvPr>
          <p:cNvSpPr>
            <a:spLocks noGrp="1"/>
          </p:cNvSpPr>
          <p:nvPr>
            <p:ph type="sldNum" sz="quarter" idx="12"/>
          </p:nvPr>
        </p:nvSpPr>
        <p:spPr/>
        <p:txBody>
          <a:bodyPr/>
          <a:lstStyle/>
          <a:p>
            <a:fld id="{471EF820-7C05-4FC3-9CE8-DBBE2BA8C1F9}" type="slidenum">
              <a:rPr lang="en-US" smtClean="0"/>
              <a:t>1</a:t>
            </a:fld>
            <a:endParaRPr lang="en-US"/>
          </a:p>
        </p:txBody>
      </p:sp>
      <p:pic>
        <p:nvPicPr>
          <p:cNvPr id="6" name="Picture 5"/>
          <p:cNvPicPr>
            <a:picLocks noChangeAspect="1"/>
          </p:cNvPicPr>
          <p:nvPr/>
        </p:nvPicPr>
        <p:blipFill>
          <a:blip r:embed="rId2"/>
          <a:stretch>
            <a:fillRect/>
          </a:stretch>
        </p:blipFill>
        <p:spPr>
          <a:xfrm>
            <a:off x="211506" y="251287"/>
            <a:ext cx="11752476" cy="4955714"/>
          </a:xfrm>
          <a:prstGeom prst="rect">
            <a:avLst/>
          </a:prstGeom>
        </p:spPr>
      </p:pic>
      <p:sp>
        <p:nvSpPr>
          <p:cNvPr id="2" name="Title 1">
            <a:extLst>
              <a:ext uri="{FF2B5EF4-FFF2-40B4-BE49-F238E27FC236}">
                <a16:creationId xmlns:a16="http://schemas.microsoft.com/office/drawing/2014/main" id="{533E94C8-8691-4418-B735-4F46831079D5}"/>
              </a:ext>
            </a:extLst>
          </p:cNvPr>
          <p:cNvSpPr>
            <a:spLocks noGrp="1"/>
          </p:cNvSpPr>
          <p:nvPr>
            <p:ph type="ctrTitle"/>
          </p:nvPr>
        </p:nvSpPr>
        <p:spPr>
          <a:xfrm>
            <a:off x="1524000" y="600293"/>
            <a:ext cx="9144000" cy="2345331"/>
          </a:xfrm>
        </p:spPr>
        <p:txBody>
          <a:bodyPr>
            <a:normAutofit fontScale="90000"/>
          </a:bodyPr>
          <a:lstStyle/>
          <a:p>
            <a:r>
              <a:rPr lang="en-US" b="1" dirty="0"/>
              <a:t>Preparing for Government Contracts and Grants:</a:t>
            </a:r>
            <a:br>
              <a:rPr lang="en-US" b="1" dirty="0"/>
            </a:br>
            <a:endParaRPr lang="en-US" b="1" dirty="0"/>
          </a:p>
        </p:txBody>
      </p:sp>
      <p:sp>
        <p:nvSpPr>
          <p:cNvPr id="3" name="Subtitle 2">
            <a:extLst>
              <a:ext uri="{FF2B5EF4-FFF2-40B4-BE49-F238E27FC236}">
                <a16:creationId xmlns:a16="http://schemas.microsoft.com/office/drawing/2014/main" id="{90A059D6-FF94-4755-A0F4-992AFF564D24}"/>
              </a:ext>
            </a:extLst>
          </p:cNvPr>
          <p:cNvSpPr>
            <a:spLocks noGrp="1"/>
          </p:cNvSpPr>
          <p:nvPr>
            <p:ph type="subTitle" idx="1"/>
          </p:nvPr>
        </p:nvSpPr>
        <p:spPr>
          <a:xfrm>
            <a:off x="1279694" y="4404475"/>
            <a:ext cx="9595383" cy="1682217"/>
          </a:xfrm>
        </p:spPr>
        <p:txBody>
          <a:bodyPr vert="horz" lIns="91440" tIns="45720" rIns="91440" bIns="45720" rtlCol="0" anchor="t">
            <a:normAutofit/>
          </a:bodyPr>
          <a:lstStyle/>
          <a:p>
            <a:r>
              <a:rPr lang="en-US" sz="4000" dirty="0"/>
              <a:t> </a:t>
            </a:r>
          </a:p>
          <a:p>
            <a:endParaRPr lang="en-US" dirty="0">
              <a:cs typeface="Calibri" panose="020F0502020204030204"/>
            </a:endParaRPr>
          </a:p>
        </p:txBody>
      </p:sp>
      <p:sp>
        <p:nvSpPr>
          <p:cNvPr id="7" name="TextBox 6">
            <a:extLst>
              <a:ext uri="{FF2B5EF4-FFF2-40B4-BE49-F238E27FC236}">
                <a16:creationId xmlns:a16="http://schemas.microsoft.com/office/drawing/2014/main" id="{BE541FCB-5161-7B17-A5F1-9E12692CAC27}"/>
              </a:ext>
            </a:extLst>
          </p:cNvPr>
          <p:cNvSpPr txBox="1"/>
          <p:nvPr/>
        </p:nvSpPr>
        <p:spPr>
          <a:xfrm>
            <a:off x="1710267" y="5207001"/>
            <a:ext cx="8644466" cy="954107"/>
          </a:xfrm>
          <a:prstGeom prst="rect">
            <a:avLst/>
          </a:prstGeom>
          <a:noFill/>
        </p:spPr>
        <p:txBody>
          <a:bodyPr wrap="square" rtlCol="0">
            <a:spAutoFit/>
          </a:bodyPr>
          <a:lstStyle/>
          <a:p>
            <a:pPr algn="ctr"/>
            <a:r>
              <a:rPr lang="en-US" sz="2800" b="1" dirty="0"/>
              <a:t>Calculating your true, allowable indirect cost rate: </a:t>
            </a:r>
          </a:p>
          <a:p>
            <a:pPr algn="ctr"/>
            <a:r>
              <a:rPr lang="en-US" sz="2800" b="1" dirty="0"/>
              <a:t>What you need to know and why you might want to do it</a:t>
            </a:r>
            <a:endParaRPr lang="en-US" sz="2800" dirty="0"/>
          </a:p>
        </p:txBody>
      </p:sp>
    </p:spTree>
    <p:extLst>
      <p:ext uri="{BB962C8B-B14F-4D97-AF65-F5344CB8AC3E}">
        <p14:creationId xmlns:p14="http://schemas.microsoft.com/office/powerpoint/2010/main" val="2758789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74649"/>
            <a:ext cx="10972800" cy="593313"/>
          </a:xfrm>
        </p:spPr>
        <p:txBody>
          <a:bodyPr>
            <a:noAutofit/>
          </a:bodyPr>
          <a:lstStyle/>
          <a:p>
            <a:pPr algn="l"/>
            <a:r>
              <a:rPr lang="en-US" sz="4400" b="1" dirty="0">
                <a:solidFill>
                  <a:srgbClr val="028482"/>
                </a:solidFill>
                <a:latin typeface="+mj-lt"/>
              </a:rPr>
              <a:t>Definition of Fringe</a:t>
            </a:r>
          </a:p>
        </p:txBody>
      </p:sp>
      <p:sp>
        <p:nvSpPr>
          <p:cNvPr id="5" name="Slide Number Placeholder 4"/>
          <p:cNvSpPr>
            <a:spLocks noGrp="1"/>
          </p:cNvSpPr>
          <p:nvPr>
            <p:ph type="sldNum" sz="quarter" idx="12"/>
          </p:nvPr>
        </p:nvSpPr>
        <p:spPr/>
        <p:txBody>
          <a:bodyPr/>
          <a:lstStyle/>
          <a:p>
            <a:fld id="{3F582A62-F960-49DA-84FD-151886DC7CE4}" type="slidenum">
              <a:rPr lang="en-US" smtClean="0"/>
              <a:pPr/>
              <a:t>10</a:t>
            </a:fld>
            <a:endParaRPr lang="en-US" dirty="0"/>
          </a:p>
        </p:txBody>
      </p:sp>
      <p:sp>
        <p:nvSpPr>
          <p:cNvPr id="2" name="Content Placeholder 1"/>
          <p:cNvSpPr>
            <a:spLocks noGrp="1"/>
          </p:cNvSpPr>
          <p:nvPr>
            <p:ph idx="1"/>
          </p:nvPr>
        </p:nvSpPr>
        <p:spPr>
          <a:xfrm>
            <a:off x="609600" y="1577515"/>
            <a:ext cx="10433002" cy="1060984"/>
          </a:xfrm>
        </p:spPr>
        <p:txBody>
          <a:bodyPr/>
          <a:lstStyle/>
          <a:p>
            <a:pPr marL="0" indent="0">
              <a:buNone/>
            </a:pPr>
            <a:r>
              <a:rPr lang="en-US" sz="3200" dirty="0">
                <a:solidFill>
                  <a:schemeClr val="tx1"/>
                </a:solidFill>
                <a:latin typeface="+mn-lt"/>
              </a:rPr>
              <a:t>What do we typically see in a “Fringe benefit pool?” </a:t>
            </a:r>
          </a:p>
          <a:p>
            <a:pPr marL="457200" lvl="1" indent="0">
              <a:buNone/>
            </a:pPr>
            <a:endParaRPr lang="en-US" sz="2400" dirty="0">
              <a:solidFill>
                <a:srgbClr val="404A66"/>
              </a:solidFill>
              <a:latin typeface="+mn-lt"/>
            </a:endParaRPr>
          </a:p>
          <a:p>
            <a:pPr marL="457200" lvl="1" indent="0">
              <a:buNone/>
            </a:pPr>
            <a:endParaRPr lang="en-US" sz="2400" dirty="0">
              <a:solidFill>
                <a:srgbClr val="404A66"/>
              </a:solidFill>
              <a:latin typeface="+mn-lt"/>
            </a:endParaRPr>
          </a:p>
          <a:p>
            <a:pPr marL="457200" lvl="1" indent="0">
              <a:buNone/>
            </a:pPr>
            <a:r>
              <a:rPr lang="en-US" sz="2400" dirty="0">
                <a:solidFill>
                  <a:srgbClr val="404A66"/>
                </a:solidFill>
                <a:latin typeface="+mn-lt"/>
              </a:rPr>
              <a:t> </a:t>
            </a:r>
            <a:endParaRPr lang="en-US" sz="2400" dirty="0">
              <a:solidFill>
                <a:srgbClr val="404A66"/>
              </a:solidFill>
            </a:endParaRPr>
          </a:p>
        </p:txBody>
      </p:sp>
      <p:pic>
        <p:nvPicPr>
          <p:cNvPr id="307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2303" y="2526815"/>
            <a:ext cx="5794622" cy="341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754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50664"/>
            <a:ext cx="10972800" cy="4754719"/>
          </a:xfrm>
        </p:spPr>
        <p:txBody>
          <a:bodyPr/>
          <a:lstStyle/>
          <a:p>
            <a:pPr marL="0" indent="0">
              <a:lnSpc>
                <a:spcPct val="100000"/>
              </a:lnSpc>
              <a:spcBef>
                <a:spcPts val="1200"/>
              </a:spcBef>
              <a:buNone/>
            </a:pPr>
            <a:r>
              <a:rPr lang="en-US" sz="2800" dirty="0">
                <a:solidFill>
                  <a:srgbClr val="404A66"/>
                </a:solidFill>
                <a:latin typeface="+mn-lt"/>
              </a:rPr>
              <a:t>In the example on the next slide, please note:</a:t>
            </a:r>
          </a:p>
          <a:p>
            <a:pPr lvl="1">
              <a:lnSpc>
                <a:spcPct val="100000"/>
              </a:lnSpc>
              <a:spcBef>
                <a:spcPts val="1200"/>
              </a:spcBef>
            </a:pPr>
            <a:r>
              <a:rPr lang="en-US" sz="2400" b="1" dirty="0">
                <a:solidFill>
                  <a:srgbClr val="404A66"/>
                </a:solidFill>
                <a:latin typeface="+mn-lt"/>
              </a:rPr>
              <a:t>Fringe costs </a:t>
            </a:r>
            <a:r>
              <a:rPr lang="en-US" sz="2400" dirty="0">
                <a:solidFill>
                  <a:srgbClr val="404A66"/>
                </a:solidFill>
                <a:latin typeface="+mn-lt"/>
              </a:rPr>
              <a:t>includes just three things -- pension, medical insurance and payroll taxes -- for simplification</a:t>
            </a:r>
          </a:p>
          <a:p>
            <a:pPr lvl="1">
              <a:lnSpc>
                <a:spcPct val="100000"/>
              </a:lnSpc>
              <a:spcBef>
                <a:spcPts val="1200"/>
              </a:spcBef>
            </a:pPr>
            <a:r>
              <a:rPr lang="en-US" sz="2400" b="1" dirty="0">
                <a:solidFill>
                  <a:srgbClr val="404A66"/>
                </a:solidFill>
                <a:latin typeface="+mn-lt"/>
              </a:rPr>
              <a:t>Direct Labor </a:t>
            </a:r>
            <a:r>
              <a:rPr lang="en-US" sz="2400" dirty="0">
                <a:solidFill>
                  <a:srgbClr val="404A66"/>
                </a:solidFill>
                <a:latin typeface="+mn-lt"/>
              </a:rPr>
              <a:t>in the example includes direct wages and paid vacation, holiday, and sick leave (this example doesn’t include M&amp;G Labor)</a:t>
            </a:r>
          </a:p>
          <a:p>
            <a:pPr>
              <a:lnSpc>
                <a:spcPct val="100000"/>
              </a:lnSpc>
              <a:spcBef>
                <a:spcPts val="1200"/>
              </a:spcBef>
            </a:pPr>
            <a:r>
              <a:rPr lang="en-US" sz="2400" dirty="0">
                <a:solidFill>
                  <a:srgbClr val="404A66"/>
                </a:solidFill>
                <a:latin typeface="+mn-lt"/>
              </a:rPr>
              <a:t>For more than a handful of staff, it is impossible to directly assign the fringe costs that we defined to each person’s individual situation, so we come up with a ratio-fraction.  </a:t>
            </a:r>
          </a:p>
          <a:p>
            <a:pPr>
              <a:lnSpc>
                <a:spcPct val="100000"/>
              </a:lnSpc>
              <a:spcBef>
                <a:spcPts val="1200"/>
              </a:spcBef>
            </a:pPr>
            <a:r>
              <a:rPr lang="en-US" sz="2400" dirty="0">
                <a:solidFill>
                  <a:srgbClr val="404A66"/>
                </a:solidFill>
                <a:latin typeface="+mn-lt"/>
              </a:rPr>
              <a:t>As a rule, </a:t>
            </a:r>
            <a:r>
              <a:rPr lang="en-US" sz="2400" b="1" dirty="0">
                <a:solidFill>
                  <a:schemeClr val="accent2"/>
                </a:solidFill>
                <a:latin typeface="+mn-lt"/>
              </a:rPr>
              <a:t>Fringe expenses is then the numerator and Total Labor is the denominator to develop a % via a fraction. </a:t>
            </a:r>
          </a:p>
          <a:p>
            <a:endParaRPr lang="en-US" dirty="0"/>
          </a:p>
        </p:txBody>
      </p:sp>
      <p:sp>
        <p:nvSpPr>
          <p:cNvPr id="3" name="Title 2"/>
          <p:cNvSpPr>
            <a:spLocks noGrp="1"/>
          </p:cNvSpPr>
          <p:nvPr>
            <p:ph type="title"/>
          </p:nvPr>
        </p:nvSpPr>
        <p:spPr>
          <a:xfrm>
            <a:off x="609600" y="570641"/>
            <a:ext cx="10972800" cy="880023"/>
          </a:xfrm>
        </p:spPr>
        <p:txBody>
          <a:bodyPr>
            <a:normAutofit/>
          </a:bodyPr>
          <a:lstStyle/>
          <a:p>
            <a:pPr algn="l"/>
            <a:r>
              <a:rPr lang="en-US" sz="4400" b="1" dirty="0">
                <a:solidFill>
                  <a:schemeClr val="accent2"/>
                </a:solidFill>
                <a:latin typeface="+mj-lt"/>
              </a:rPr>
              <a:t>Example of how to Calculate a fringe rate</a:t>
            </a:r>
          </a:p>
        </p:txBody>
      </p:sp>
      <p:sp>
        <p:nvSpPr>
          <p:cNvPr id="5" name="Slide Number Placeholder 4"/>
          <p:cNvSpPr>
            <a:spLocks noGrp="1"/>
          </p:cNvSpPr>
          <p:nvPr>
            <p:ph type="sldNum" sz="quarter" idx="12"/>
          </p:nvPr>
        </p:nvSpPr>
        <p:spPr/>
        <p:txBody>
          <a:bodyPr/>
          <a:lstStyle/>
          <a:p>
            <a:fld id="{3F582A62-F960-49DA-84FD-151886DC7CE4}" type="slidenum">
              <a:rPr lang="en-US" smtClean="0"/>
              <a:pPr/>
              <a:t>11</a:t>
            </a:fld>
            <a:endParaRPr lang="en-US" dirty="0"/>
          </a:p>
        </p:txBody>
      </p:sp>
    </p:spTree>
    <p:extLst>
      <p:ext uri="{BB962C8B-B14F-4D97-AF65-F5344CB8AC3E}">
        <p14:creationId xmlns:p14="http://schemas.microsoft.com/office/powerpoint/2010/main" val="377221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rgbClr val="028482"/>
                </a:solidFill>
              </a:rPr>
              <a:t>Fringe Rate Computation Example</a:t>
            </a:r>
            <a:br>
              <a:rPr lang="en-US" dirty="0"/>
            </a:br>
            <a:endParaRPr lang="en-US" dirty="0"/>
          </a:p>
        </p:txBody>
      </p:sp>
      <p:sp>
        <p:nvSpPr>
          <p:cNvPr id="6" name="Content Placeholder 5">
            <a:extLst>
              <a:ext uri="{FF2B5EF4-FFF2-40B4-BE49-F238E27FC236}">
                <a16:creationId xmlns:a16="http://schemas.microsoft.com/office/drawing/2014/main" id="{83CBCA54-62AD-42E4-9865-E7E50A804BBA}"/>
              </a:ext>
            </a:extLst>
          </p:cNvPr>
          <p:cNvSpPr>
            <a:spLocks noGrp="1"/>
          </p:cNvSpPr>
          <p:nvPr>
            <p:ph sz="half" idx="1"/>
          </p:nvPr>
        </p:nvSpPr>
        <p:spPr>
          <a:xfrm>
            <a:off x="838200" y="1382071"/>
            <a:ext cx="4495800" cy="3636659"/>
          </a:xfrm>
        </p:spPr>
        <p:txBody>
          <a:bodyPr>
            <a:normAutofit fontScale="92500" lnSpcReduction="20000"/>
          </a:bodyPr>
          <a:lstStyle/>
          <a:p>
            <a:pPr marL="0" indent="0">
              <a:buNone/>
            </a:pPr>
            <a:r>
              <a:rPr lang="en-US" sz="3200" b="1" dirty="0"/>
              <a:t>Numerator (Cost Pool)</a:t>
            </a:r>
          </a:p>
          <a:p>
            <a:pPr marL="0" indent="0">
              <a:buNone/>
            </a:pPr>
            <a:endParaRPr lang="en-US" dirty="0"/>
          </a:p>
          <a:p>
            <a:pPr marL="0" indent="0">
              <a:buNone/>
            </a:pPr>
            <a:r>
              <a:rPr lang="en-US" dirty="0">
                <a:solidFill>
                  <a:schemeClr val="accent2"/>
                </a:solidFill>
              </a:rPr>
              <a:t>Fringe Indirect Cost Pool:</a:t>
            </a:r>
          </a:p>
          <a:p>
            <a:pPr marL="0" indent="0">
              <a:buNone/>
            </a:pPr>
            <a:r>
              <a:rPr lang="en-US" dirty="0"/>
              <a:t> $1,500 Pension +</a:t>
            </a:r>
          </a:p>
          <a:p>
            <a:pPr marL="0" indent="0">
              <a:buNone/>
            </a:pPr>
            <a:r>
              <a:rPr lang="en-US" dirty="0"/>
              <a:t> $1,500 Medical Insurance +</a:t>
            </a:r>
          </a:p>
          <a:p>
            <a:pPr marL="0" indent="0">
              <a:buNone/>
            </a:pPr>
            <a:r>
              <a:rPr lang="en-US" u="sng" dirty="0"/>
              <a:t> $500 Payroll Tax +</a:t>
            </a:r>
          </a:p>
          <a:p>
            <a:pPr marL="0" indent="0">
              <a:buNone/>
            </a:pPr>
            <a:r>
              <a:rPr lang="en-US" dirty="0"/>
              <a:t> $3,500 Fringe Total</a:t>
            </a:r>
          </a:p>
          <a:p>
            <a:pPr marL="0" indent="0">
              <a:buNone/>
            </a:pPr>
            <a:endParaRPr lang="en-US" dirty="0"/>
          </a:p>
          <a:p>
            <a:pPr marL="0" indent="0">
              <a:buNone/>
            </a:pPr>
            <a:endParaRPr lang="en-US" dirty="0"/>
          </a:p>
          <a:p>
            <a:pPr marL="0" indent="0">
              <a:buNone/>
            </a:pPr>
            <a:endParaRPr lang="en-US" dirty="0"/>
          </a:p>
        </p:txBody>
      </p:sp>
      <p:sp>
        <p:nvSpPr>
          <p:cNvPr id="2" name="Content Placeholder 1"/>
          <p:cNvSpPr>
            <a:spLocks noGrp="1"/>
          </p:cNvSpPr>
          <p:nvPr>
            <p:ph sz="half" idx="2"/>
          </p:nvPr>
        </p:nvSpPr>
        <p:spPr>
          <a:xfrm>
            <a:off x="5702785" y="1382071"/>
            <a:ext cx="5651015" cy="4195071"/>
          </a:xfrm>
        </p:spPr>
        <p:txBody>
          <a:bodyPr>
            <a:normAutofit fontScale="92500" lnSpcReduction="20000"/>
          </a:bodyPr>
          <a:lstStyle/>
          <a:p>
            <a:pPr marL="0" indent="0">
              <a:buNone/>
            </a:pPr>
            <a:r>
              <a:rPr lang="en-US" sz="3000" b="1" dirty="0"/>
              <a:t>Denominator (Allocation base)</a:t>
            </a:r>
          </a:p>
          <a:p>
            <a:pPr marL="0" indent="0">
              <a:buNone/>
            </a:pPr>
            <a:endParaRPr lang="en-US" dirty="0"/>
          </a:p>
          <a:p>
            <a:pPr marL="0" indent="0">
              <a:buNone/>
            </a:pPr>
            <a:r>
              <a:rPr lang="en-US" dirty="0">
                <a:solidFill>
                  <a:schemeClr val="accent2"/>
                </a:solidFill>
              </a:rPr>
              <a:t>Direct Labor Costs on two grants:</a:t>
            </a:r>
          </a:p>
          <a:p>
            <a:pPr marL="0" indent="0">
              <a:buNone/>
            </a:pPr>
            <a:r>
              <a:rPr lang="en-US" dirty="0"/>
              <a:t>$2,000 Direct Labor (D/L) </a:t>
            </a:r>
            <a:r>
              <a:rPr lang="en-US" b="1" dirty="0">
                <a:solidFill>
                  <a:schemeClr val="accent1"/>
                </a:solidFill>
              </a:rPr>
              <a:t>Grant A</a:t>
            </a:r>
            <a:r>
              <a:rPr lang="en-US" dirty="0"/>
              <a:t> +</a:t>
            </a:r>
          </a:p>
          <a:p>
            <a:pPr marL="0" indent="0">
              <a:buNone/>
            </a:pPr>
            <a:r>
              <a:rPr lang="en-US" u="sng" dirty="0"/>
              <a:t>$8,000 D/L </a:t>
            </a:r>
            <a:r>
              <a:rPr lang="en-US" b="1" u="sng" dirty="0">
                <a:solidFill>
                  <a:schemeClr val="accent1"/>
                </a:solidFill>
              </a:rPr>
              <a:t>Grant B </a:t>
            </a:r>
            <a:r>
              <a:rPr lang="en-US" u="sng" dirty="0"/>
              <a:t>+</a:t>
            </a:r>
          </a:p>
          <a:p>
            <a:pPr marL="0" indent="0">
              <a:buNone/>
            </a:pPr>
            <a:r>
              <a:rPr lang="en-US" dirty="0"/>
              <a:t>$10,000 Total Grant D/L* (Allocation Base)</a:t>
            </a:r>
          </a:p>
          <a:p>
            <a:pPr marL="0" indent="0">
              <a:buNone/>
            </a:pPr>
            <a:endParaRPr lang="en-US" dirty="0"/>
          </a:p>
          <a:p>
            <a:pPr marL="0" indent="0">
              <a:buNone/>
            </a:pPr>
            <a:r>
              <a:rPr lang="en-US" dirty="0"/>
              <a:t>Computing the resultant fringe rate</a:t>
            </a:r>
          </a:p>
          <a:p>
            <a:pPr marL="0" indent="0">
              <a:buNone/>
            </a:pPr>
            <a:r>
              <a:rPr lang="en-US" dirty="0"/>
              <a:t>$3,500/$10,000 = </a:t>
            </a:r>
            <a:r>
              <a:rPr lang="en-US" b="1" dirty="0"/>
              <a:t>35% </a:t>
            </a:r>
          </a:p>
          <a:p>
            <a:endParaRPr lang="en-US" dirty="0"/>
          </a:p>
          <a:p>
            <a:endParaRPr lang="en-US" dirty="0"/>
          </a:p>
        </p:txBody>
      </p:sp>
      <p:sp>
        <p:nvSpPr>
          <p:cNvPr id="5" name="Slide Number Placeholder 4"/>
          <p:cNvSpPr>
            <a:spLocks noGrp="1"/>
          </p:cNvSpPr>
          <p:nvPr>
            <p:ph type="sldNum" sz="quarter" idx="12"/>
          </p:nvPr>
        </p:nvSpPr>
        <p:spPr/>
        <p:txBody>
          <a:bodyPr/>
          <a:lstStyle/>
          <a:p>
            <a:fld id="{3F582A62-F960-49DA-84FD-151886DC7CE4}" type="slidenum">
              <a:rPr lang="en-US" smtClean="0"/>
              <a:pPr/>
              <a:t>12</a:t>
            </a:fld>
            <a:endParaRPr lang="en-US" dirty="0"/>
          </a:p>
        </p:txBody>
      </p:sp>
      <p:sp>
        <p:nvSpPr>
          <p:cNvPr id="10" name="Content Placeholder 9">
            <a:extLst>
              <a:ext uri="{FF2B5EF4-FFF2-40B4-BE49-F238E27FC236}">
                <a16:creationId xmlns:a16="http://schemas.microsoft.com/office/drawing/2014/main" id="{5B4A42CC-440E-4B31-B375-187B2B24B111}"/>
              </a:ext>
            </a:extLst>
          </p:cNvPr>
          <p:cNvSpPr>
            <a:spLocks noGrp="1"/>
          </p:cNvSpPr>
          <p:nvPr>
            <p:ph idx="4294967295"/>
          </p:nvPr>
        </p:nvSpPr>
        <p:spPr>
          <a:xfrm>
            <a:off x="9716373" y="-858559"/>
            <a:ext cx="2475627" cy="1347170"/>
          </a:xfrm>
        </p:spPr>
        <p:txBody>
          <a:bodyPr/>
          <a:lstStyle/>
          <a:p>
            <a:endParaRPr lang="en-US" dirty="0"/>
          </a:p>
        </p:txBody>
      </p:sp>
      <p:sp>
        <p:nvSpPr>
          <p:cNvPr id="7" name="TextBox 6"/>
          <p:cNvSpPr txBox="1"/>
          <p:nvPr/>
        </p:nvSpPr>
        <p:spPr>
          <a:xfrm>
            <a:off x="691036" y="5577142"/>
            <a:ext cx="7615346" cy="400110"/>
          </a:xfrm>
          <a:prstGeom prst="rect">
            <a:avLst/>
          </a:prstGeom>
          <a:noFill/>
        </p:spPr>
        <p:txBody>
          <a:bodyPr wrap="square" rtlCol="0">
            <a:spAutoFit/>
          </a:bodyPr>
          <a:lstStyle/>
          <a:p>
            <a:r>
              <a:rPr lang="en-US" sz="2000" dirty="0"/>
              <a:t>*M&amp;G indirect Labor not included in this example.</a:t>
            </a:r>
          </a:p>
        </p:txBody>
      </p:sp>
      <p:pic>
        <p:nvPicPr>
          <p:cNvPr id="4" name="Picture 3"/>
          <p:cNvPicPr>
            <a:picLocks noChangeAspect="1"/>
          </p:cNvPicPr>
          <p:nvPr/>
        </p:nvPicPr>
        <p:blipFill>
          <a:blip r:embed="rId2"/>
          <a:stretch>
            <a:fillRect/>
          </a:stretch>
        </p:blipFill>
        <p:spPr>
          <a:xfrm>
            <a:off x="185631" y="6037894"/>
            <a:ext cx="983152" cy="820105"/>
          </a:xfrm>
          <a:prstGeom prst="rect">
            <a:avLst/>
          </a:prstGeom>
        </p:spPr>
      </p:pic>
    </p:spTree>
    <p:extLst>
      <p:ext uri="{BB962C8B-B14F-4D97-AF65-F5344CB8AC3E}">
        <p14:creationId xmlns:p14="http://schemas.microsoft.com/office/powerpoint/2010/main" val="3473819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27" y="365125"/>
            <a:ext cx="11546222" cy="1325563"/>
          </a:xfrm>
        </p:spPr>
        <p:txBody>
          <a:bodyPr/>
          <a:lstStyle/>
          <a:p>
            <a:r>
              <a:rPr lang="en-US" b="1" dirty="0">
                <a:solidFill>
                  <a:srgbClr val="028482"/>
                </a:solidFill>
              </a:rPr>
              <a:t>Example of applying the Fringe Rate to the Grants…</a:t>
            </a:r>
          </a:p>
        </p:txBody>
      </p:sp>
      <p:sp>
        <p:nvSpPr>
          <p:cNvPr id="6" name="Content Placeholder 5">
            <a:extLst>
              <a:ext uri="{FF2B5EF4-FFF2-40B4-BE49-F238E27FC236}">
                <a16:creationId xmlns:a16="http://schemas.microsoft.com/office/drawing/2014/main" id="{83CBCA54-62AD-42E4-9865-E7E50A804BBA}"/>
              </a:ext>
            </a:extLst>
          </p:cNvPr>
          <p:cNvSpPr>
            <a:spLocks noGrp="1"/>
          </p:cNvSpPr>
          <p:nvPr>
            <p:ph sz="half" idx="1"/>
          </p:nvPr>
        </p:nvSpPr>
        <p:spPr>
          <a:xfrm>
            <a:off x="272226" y="1825625"/>
            <a:ext cx="5688823" cy="4250435"/>
          </a:xfrm>
        </p:spPr>
        <p:txBody>
          <a:bodyPr/>
          <a:lstStyle/>
          <a:p>
            <a:pPr marL="0" indent="0">
              <a:buNone/>
            </a:pPr>
            <a:r>
              <a:rPr lang="en-US" sz="3200" b="1" dirty="0">
                <a:solidFill>
                  <a:schemeClr val="accent1"/>
                </a:solidFill>
              </a:rPr>
              <a:t>Grant A:</a:t>
            </a:r>
          </a:p>
          <a:p>
            <a:pPr marL="0" indent="0">
              <a:buNone/>
            </a:pPr>
            <a:endParaRPr lang="en-US" sz="2400" dirty="0"/>
          </a:p>
          <a:p>
            <a:pPr marL="0" indent="0">
              <a:buNone/>
            </a:pPr>
            <a:r>
              <a:rPr lang="en-US" sz="2400" dirty="0"/>
              <a:t>$2,000 Direct Labor +</a:t>
            </a:r>
          </a:p>
          <a:p>
            <a:pPr marL="0" indent="0">
              <a:buNone/>
            </a:pPr>
            <a:r>
              <a:rPr lang="en-US" sz="2400" dirty="0"/>
              <a:t>$700 Fringe ($2,000 D/L x 35% fringe rate) +</a:t>
            </a:r>
          </a:p>
          <a:p>
            <a:pPr marL="0" indent="0">
              <a:buNone/>
            </a:pPr>
            <a:r>
              <a:rPr lang="en-US" sz="2400" u="sng" dirty="0"/>
              <a:t>$1,400 non-labor direct costs  +</a:t>
            </a:r>
          </a:p>
          <a:p>
            <a:pPr marL="0" indent="0">
              <a:buNone/>
            </a:pPr>
            <a:r>
              <a:rPr lang="en-US" sz="2400" dirty="0"/>
              <a:t>$4,100 Total cost for Grant A</a:t>
            </a:r>
          </a:p>
        </p:txBody>
      </p:sp>
      <p:sp>
        <p:nvSpPr>
          <p:cNvPr id="4" name="Content Placeholder 3"/>
          <p:cNvSpPr>
            <a:spLocks noGrp="1"/>
          </p:cNvSpPr>
          <p:nvPr>
            <p:ph sz="half" idx="2"/>
          </p:nvPr>
        </p:nvSpPr>
        <p:spPr>
          <a:xfrm>
            <a:off x="6065753" y="1825625"/>
            <a:ext cx="6126247" cy="4250435"/>
          </a:xfrm>
        </p:spPr>
        <p:txBody>
          <a:bodyPr/>
          <a:lstStyle/>
          <a:p>
            <a:pPr marL="0" indent="0">
              <a:buNone/>
            </a:pPr>
            <a:r>
              <a:rPr lang="en-US" sz="3200" b="1" dirty="0">
                <a:solidFill>
                  <a:schemeClr val="accent1"/>
                </a:solidFill>
              </a:rPr>
              <a:t>Grant B:</a:t>
            </a:r>
          </a:p>
          <a:p>
            <a:pPr marL="0" indent="0">
              <a:buNone/>
            </a:pPr>
            <a:endParaRPr lang="en-US" dirty="0"/>
          </a:p>
          <a:p>
            <a:pPr marL="0" indent="0">
              <a:buNone/>
            </a:pPr>
            <a:r>
              <a:rPr lang="en-US" sz="2400" dirty="0"/>
              <a:t>$8,000 Direct Labor +</a:t>
            </a:r>
          </a:p>
          <a:p>
            <a:pPr marL="0" indent="0">
              <a:buNone/>
            </a:pPr>
            <a:r>
              <a:rPr lang="en-US" sz="2400" dirty="0"/>
              <a:t>$2,800 Fringe ($8,000 D/L x 35% fringe rate) +</a:t>
            </a:r>
          </a:p>
          <a:p>
            <a:pPr marL="0" indent="0">
              <a:buNone/>
            </a:pPr>
            <a:r>
              <a:rPr lang="en-US" sz="2400" u="sng" dirty="0"/>
              <a:t>$9,600 non-labor direct costs +</a:t>
            </a:r>
          </a:p>
          <a:p>
            <a:pPr marL="0" indent="0">
              <a:buNone/>
            </a:pPr>
            <a:r>
              <a:rPr lang="en-US" sz="2400" dirty="0"/>
              <a:t>$20,400 Total cost for Grant B</a:t>
            </a:r>
          </a:p>
        </p:txBody>
      </p:sp>
      <p:sp>
        <p:nvSpPr>
          <p:cNvPr id="5" name="Slide Number Placeholder 4"/>
          <p:cNvSpPr>
            <a:spLocks noGrp="1"/>
          </p:cNvSpPr>
          <p:nvPr>
            <p:ph type="sldNum" sz="quarter" idx="12"/>
          </p:nvPr>
        </p:nvSpPr>
        <p:spPr/>
        <p:txBody>
          <a:bodyPr/>
          <a:lstStyle/>
          <a:p>
            <a:fld id="{3F582A62-F960-49DA-84FD-151886DC7CE4}" type="slidenum">
              <a:rPr lang="en-US" smtClean="0"/>
              <a:pPr/>
              <a:t>13</a:t>
            </a:fld>
            <a:endParaRPr lang="en-US" dirty="0"/>
          </a:p>
        </p:txBody>
      </p:sp>
    </p:spTree>
    <p:extLst>
      <p:ext uri="{BB962C8B-B14F-4D97-AF65-F5344CB8AC3E}">
        <p14:creationId xmlns:p14="http://schemas.microsoft.com/office/powerpoint/2010/main" val="4077580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98141"/>
            <a:ext cx="10972800" cy="680644"/>
          </a:xfrm>
        </p:spPr>
        <p:txBody>
          <a:bodyPr>
            <a:noAutofit/>
          </a:bodyPr>
          <a:lstStyle/>
          <a:p>
            <a:pPr algn="l"/>
            <a:r>
              <a:rPr lang="en-US" sz="4400" b="1" dirty="0">
                <a:solidFill>
                  <a:schemeClr val="accent2"/>
                </a:solidFill>
                <a:latin typeface="+mj-lt"/>
              </a:rPr>
              <a:t>Example of calculating an indirect M&amp;G Rate</a:t>
            </a:r>
          </a:p>
        </p:txBody>
      </p:sp>
      <p:sp>
        <p:nvSpPr>
          <p:cNvPr id="5" name="Slide Number Placeholder 4"/>
          <p:cNvSpPr>
            <a:spLocks noGrp="1"/>
          </p:cNvSpPr>
          <p:nvPr>
            <p:ph type="sldNum" sz="quarter" idx="12"/>
          </p:nvPr>
        </p:nvSpPr>
        <p:spPr/>
        <p:txBody>
          <a:bodyPr/>
          <a:lstStyle/>
          <a:p>
            <a:fld id="{3F582A62-F960-49DA-84FD-151886DC7CE4}" type="slidenum">
              <a:rPr lang="en-US" smtClean="0"/>
              <a:pPr/>
              <a:t>14</a:t>
            </a:fld>
            <a:endParaRPr lang="en-US" dirty="0"/>
          </a:p>
        </p:txBody>
      </p:sp>
      <p:sp>
        <p:nvSpPr>
          <p:cNvPr id="6" name="Content Placeholder 5">
            <a:extLst>
              <a:ext uri="{FF2B5EF4-FFF2-40B4-BE49-F238E27FC236}">
                <a16:creationId xmlns:a16="http://schemas.microsoft.com/office/drawing/2014/main" id="{83CBCA54-62AD-42E4-9865-E7E50A804BBA}"/>
              </a:ext>
            </a:extLst>
          </p:cNvPr>
          <p:cNvSpPr>
            <a:spLocks noGrp="1"/>
          </p:cNvSpPr>
          <p:nvPr>
            <p:ph idx="1"/>
          </p:nvPr>
        </p:nvSpPr>
        <p:spPr>
          <a:xfrm>
            <a:off x="609600" y="1567544"/>
            <a:ext cx="5029200" cy="4269391"/>
          </a:xfrm>
        </p:spPr>
        <p:txBody>
          <a:bodyPr/>
          <a:lstStyle/>
          <a:p>
            <a:pPr marL="0" indent="0">
              <a:lnSpc>
                <a:spcPct val="90000"/>
              </a:lnSpc>
              <a:spcBef>
                <a:spcPts val="1800"/>
              </a:spcBef>
              <a:buNone/>
            </a:pPr>
            <a:r>
              <a:rPr lang="en-US" sz="2400" b="1" dirty="0">
                <a:latin typeface="+mn-lt"/>
              </a:rPr>
              <a:t>Numerator (A)</a:t>
            </a:r>
          </a:p>
          <a:p>
            <a:pPr marL="0" indent="0">
              <a:lnSpc>
                <a:spcPct val="90000"/>
              </a:lnSpc>
              <a:buNone/>
            </a:pPr>
            <a:endParaRPr lang="en-US" sz="2400" dirty="0">
              <a:latin typeface="+mn-lt"/>
            </a:endParaRPr>
          </a:p>
          <a:p>
            <a:pPr marL="0" indent="0">
              <a:lnSpc>
                <a:spcPct val="90000"/>
              </a:lnSpc>
              <a:buNone/>
            </a:pPr>
            <a:r>
              <a:rPr lang="en-US" sz="2400" dirty="0">
                <a:latin typeface="+mn-lt"/>
              </a:rPr>
              <a:t>Add your general administrative costs  -- Executive director’s office, Finance, HR, IT, Purchasing, Facility Mgmt. Office Space, Utilities, Audits, Insurance.  </a:t>
            </a:r>
          </a:p>
          <a:p>
            <a:pPr marL="0" indent="0">
              <a:lnSpc>
                <a:spcPct val="90000"/>
              </a:lnSpc>
              <a:buNone/>
            </a:pPr>
            <a:r>
              <a:rPr lang="en-US" sz="2400" dirty="0">
                <a:latin typeface="+mn-lt"/>
              </a:rPr>
              <a:t>In </a:t>
            </a:r>
            <a:r>
              <a:rPr lang="en-US" sz="2400" u="sng" dirty="0">
                <a:latin typeface="+mn-lt"/>
              </a:rPr>
              <a:t>this example, let’s say they add up to</a:t>
            </a:r>
          </a:p>
          <a:p>
            <a:pPr marL="0" indent="0">
              <a:lnSpc>
                <a:spcPct val="90000"/>
              </a:lnSpc>
              <a:buNone/>
            </a:pPr>
            <a:r>
              <a:rPr lang="en-US" sz="2400" dirty="0">
                <a:latin typeface="+mn-lt"/>
              </a:rPr>
              <a:t>$150,000 in M&amp;G (A)</a:t>
            </a:r>
          </a:p>
          <a:p>
            <a:endParaRPr lang="en-US" dirty="0"/>
          </a:p>
        </p:txBody>
      </p:sp>
      <p:sp>
        <p:nvSpPr>
          <p:cNvPr id="10" name="Content Placeholder 9">
            <a:extLst>
              <a:ext uri="{FF2B5EF4-FFF2-40B4-BE49-F238E27FC236}">
                <a16:creationId xmlns:a16="http://schemas.microsoft.com/office/drawing/2014/main" id="{5B4A42CC-440E-4B31-B375-187B2B24B111}"/>
              </a:ext>
            </a:extLst>
          </p:cNvPr>
          <p:cNvSpPr>
            <a:spLocks noGrp="1"/>
          </p:cNvSpPr>
          <p:nvPr>
            <p:ph idx="14"/>
          </p:nvPr>
        </p:nvSpPr>
        <p:spPr>
          <a:xfrm>
            <a:off x="5758626" y="1567544"/>
            <a:ext cx="5977320" cy="4228240"/>
          </a:xfrm>
        </p:spPr>
        <p:txBody>
          <a:bodyPr/>
          <a:lstStyle/>
          <a:p>
            <a:pPr marL="0" indent="0">
              <a:lnSpc>
                <a:spcPct val="90000"/>
              </a:lnSpc>
              <a:spcBef>
                <a:spcPts val="1200"/>
              </a:spcBef>
              <a:buNone/>
            </a:pPr>
            <a:r>
              <a:rPr lang="en-US" sz="2400" b="1" dirty="0">
                <a:latin typeface="+mn-lt"/>
              </a:rPr>
              <a:t>Denominator (B)</a:t>
            </a:r>
          </a:p>
          <a:p>
            <a:pPr marL="0" indent="0">
              <a:lnSpc>
                <a:spcPct val="90000"/>
              </a:lnSpc>
              <a:spcBef>
                <a:spcPts val="1200"/>
              </a:spcBef>
              <a:buNone/>
            </a:pPr>
            <a:endParaRPr lang="en-US" sz="2400" dirty="0">
              <a:latin typeface="+mn-lt"/>
            </a:endParaRPr>
          </a:p>
          <a:p>
            <a:pPr marL="0" indent="0">
              <a:lnSpc>
                <a:spcPct val="90000"/>
              </a:lnSpc>
              <a:spcBef>
                <a:spcPts val="1200"/>
              </a:spcBef>
              <a:buNone/>
            </a:pPr>
            <a:r>
              <a:rPr lang="en-US" sz="2400" dirty="0">
                <a:latin typeface="+mn-lt"/>
              </a:rPr>
              <a:t>And you have $900,000 in general operating expenses funding programs, fundraising, membership, promotion, P/R, lobbying expenses + you have</a:t>
            </a:r>
          </a:p>
          <a:p>
            <a:pPr marL="0" indent="0">
              <a:lnSpc>
                <a:spcPct val="90000"/>
              </a:lnSpc>
              <a:buNone/>
            </a:pPr>
            <a:r>
              <a:rPr lang="en-US" sz="2400" u="sng" dirty="0">
                <a:latin typeface="+mn-lt"/>
              </a:rPr>
              <a:t>$100,000  direct costs of a DC grant</a:t>
            </a:r>
          </a:p>
          <a:p>
            <a:pPr marL="0" indent="0">
              <a:lnSpc>
                <a:spcPct val="90000"/>
              </a:lnSpc>
              <a:buNone/>
            </a:pPr>
            <a:r>
              <a:rPr lang="en-US" sz="2400" dirty="0">
                <a:latin typeface="+mn-lt"/>
              </a:rPr>
              <a:t>$1,000,000 direct base costs (B)</a:t>
            </a:r>
          </a:p>
          <a:p>
            <a:pPr marL="0" indent="0">
              <a:lnSpc>
                <a:spcPct val="90000"/>
              </a:lnSpc>
              <a:buNone/>
            </a:pPr>
            <a:r>
              <a:rPr lang="en-US" sz="2400" b="1" dirty="0">
                <a:latin typeface="+mn-lt"/>
              </a:rPr>
              <a:t>Resultant rate: </a:t>
            </a:r>
            <a:r>
              <a:rPr lang="en-US" sz="2400" dirty="0">
                <a:latin typeface="+mn-lt"/>
              </a:rPr>
              <a:t>Fractional relationship between (A) general fund (M&amp;G) and (B) Programs (DBC) $150,000/$1,000,000 = </a:t>
            </a:r>
            <a:r>
              <a:rPr lang="en-US" sz="2400" b="1" dirty="0">
                <a:latin typeface="+mn-lt"/>
              </a:rPr>
              <a:t>15% is M&amp;G rate</a:t>
            </a:r>
          </a:p>
          <a:p>
            <a:endParaRPr lang="en-US" dirty="0"/>
          </a:p>
        </p:txBody>
      </p:sp>
    </p:spTree>
    <p:extLst>
      <p:ext uri="{BB962C8B-B14F-4D97-AF65-F5344CB8AC3E}">
        <p14:creationId xmlns:p14="http://schemas.microsoft.com/office/powerpoint/2010/main" val="2506545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400" b="1" dirty="0">
                <a:latin typeface="+mn-lt"/>
              </a:rPr>
              <a:t>Total cost definition:</a:t>
            </a:r>
          </a:p>
          <a:p>
            <a:pPr marL="0" indent="0">
              <a:buNone/>
            </a:pPr>
            <a:r>
              <a:rPr lang="en-US" sz="2400" dirty="0">
                <a:latin typeface="+mn-lt"/>
              </a:rPr>
              <a:t>$100,000 direct costs of DC grant in prior example</a:t>
            </a:r>
          </a:p>
          <a:p>
            <a:pPr marL="0" indent="0">
              <a:buNone/>
            </a:pPr>
            <a:r>
              <a:rPr lang="en-US" sz="2400" u="sng" dirty="0">
                <a:latin typeface="+mn-lt"/>
              </a:rPr>
              <a:t>$  15,000 applied indirect (15% M&amp;G rate x $100,000 ) +</a:t>
            </a:r>
          </a:p>
          <a:p>
            <a:pPr marL="0" indent="0">
              <a:buNone/>
            </a:pPr>
            <a:r>
              <a:rPr lang="en-US" sz="2400" b="1" dirty="0">
                <a:latin typeface="+mn-lt"/>
              </a:rPr>
              <a:t>$115,000 = total value of grant</a:t>
            </a:r>
          </a:p>
          <a:p>
            <a:pPr marL="0" indent="0">
              <a:buNone/>
            </a:pPr>
            <a:endParaRPr lang="en-US" sz="2400" dirty="0">
              <a:latin typeface="+mn-lt"/>
            </a:endParaRPr>
          </a:p>
          <a:p>
            <a:pPr marL="0" indent="0">
              <a:buNone/>
            </a:pPr>
            <a:r>
              <a:rPr lang="en-US" sz="2400" dirty="0">
                <a:latin typeface="+mn-lt"/>
              </a:rPr>
              <a:t>Total cost definition = the sum of direct and indirect costs allocable to a grant less off-sets such as rental income, credits, refunds, rebates)</a:t>
            </a:r>
            <a:endParaRPr lang="en-US" sz="2400" dirty="0">
              <a:solidFill>
                <a:srgbClr val="404A66"/>
              </a:solidFill>
              <a:latin typeface="+mn-lt"/>
            </a:endParaRPr>
          </a:p>
        </p:txBody>
      </p:sp>
      <p:sp>
        <p:nvSpPr>
          <p:cNvPr id="3" name="Title 2"/>
          <p:cNvSpPr>
            <a:spLocks noGrp="1"/>
          </p:cNvSpPr>
          <p:nvPr>
            <p:ph type="title"/>
          </p:nvPr>
        </p:nvSpPr>
        <p:spPr>
          <a:xfrm>
            <a:off x="609600" y="550015"/>
            <a:ext cx="10972800" cy="763146"/>
          </a:xfrm>
        </p:spPr>
        <p:txBody>
          <a:bodyPr>
            <a:noAutofit/>
          </a:bodyPr>
          <a:lstStyle/>
          <a:p>
            <a:pPr algn="l"/>
            <a:r>
              <a:rPr lang="en-US" sz="4400" b="1" dirty="0">
                <a:solidFill>
                  <a:schemeClr val="accent2"/>
                </a:solidFill>
                <a:latin typeface="+mj-lt"/>
              </a:rPr>
              <a:t>Application of the M&amp;G Rate to the DC Grant</a:t>
            </a:r>
          </a:p>
        </p:txBody>
      </p:sp>
      <p:sp>
        <p:nvSpPr>
          <p:cNvPr id="5" name="Slide Number Placeholder 4"/>
          <p:cNvSpPr>
            <a:spLocks noGrp="1"/>
          </p:cNvSpPr>
          <p:nvPr>
            <p:ph type="sldNum" sz="quarter" idx="12"/>
          </p:nvPr>
        </p:nvSpPr>
        <p:spPr/>
        <p:txBody>
          <a:bodyPr/>
          <a:lstStyle/>
          <a:p>
            <a:fld id="{3F582A62-F960-49DA-84FD-151886DC7CE4}" type="slidenum">
              <a:rPr lang="en-US" smtClean="0"/>
              <a:pPr/>
              <a:t>15</a:t>
            </a:fld>
            <a:endParaRPr lang="en-US" dirty="0"/>
          </a:p>
        </p:txBody>
      </p:sp>
    </p:spTree>
    <p:extLst>
      <p:ext uri="{BB962C8B-B14F-4D97-AF65-F5344CB8AC3E}">
        <p14:creationId xmlns:p14="http://schemas.microsoft.com/office/powerpoint/2010/main" val="2917916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72813"/>
            <a:ext cx="10972800" cy="4625480"/>
          </a:xfrm>
        </p:spPr>
        <p:txBody>
          <a:bodyPr/>
          <a:lstStyle/>
          <a:p>
            <a:pPr marL="0" indent="0">
              <a:buNone/>
            </a:pPr>
            <a:r>
              <a:rPr lang="en-US" sz="3200" dirty="0">
                <a:latin typeface="+mn-lt"/>
              </a:rPr>
              <a:t>Indirect Wrap Rate means the two rates wrapped together:</a:t>
            </a:r>
          </a:p>
          <a:p>
            <a:pPr marL="0" indent="0">
              <a:buNone/>
            </a:pPr>
            <a:r>
              <a:rPr lang="en-US" sz="2400" dirty="0">
                <a:latin typeface="+mn-lt"/>
              </a:rPr>
              <a:t>I have a Fringe rate of 35% and I have an M&amp;G rate of 15%,</a:t>
            </a:r>
          </a:p>
          <a:p>
            <a:pPr marL="806913" lvl="1" indent="-571500">
              <a:buFont typeface="Arial" panose="020B0604020202020204" pitchFamily="34" charset="0"/>
              <a:buChar char="•"/>
            </a:pPr>
            <a:r>
              <a:rPr lang="en-US" sz="2400" dirty="0">
                <a:solidFill>
                  <a:schemeClr val="tx1"/>
                </a:solidFill>
                <a:latin typeface="+mn-lt"/>
              </a:rPr>
              <a:t>Fringe (1.35) x M&amp;G (1.15) = 1.5525</a:t>
            </a:r>
          </a:p>
          <a:p>
            <a:pPr marL="806913" lvl="1" indent="-571500">
              <a:buFont typeface="Arial" panose="020B0604020202020204" pitchFamily="34" charset="0"/>
              <a:buChar char="•"/>
            </a:pPr>
            <a:r>
              <a:rPr lang="en-US" sz="2400" dirty="0">
                <a:solidFill>
                  <a:schemeClr val="tx1"/>
                </a:solidFill>
                <a:latin typeface="+mn-lt"/>
              </a:rPr>
              <a:t>For every direct labor $1.00 spent, there will be an additional cost of 55¢ in burden cost.</a:t>
            </a:r>
          </a:p>
          <a:p>
            <a:pPr marL="235413" lvl="1" indent="0">
              <a:buNone/>
            </a:pPr>
            <a:r>
              <a:rPr lang="en-US" sz="2800" b="1" dirty="0">
                <a:solidFill>
                  <a:schemeClr val="accent2"/>
                </a:solidFill>
                <a:latin typeface="+mn-lt"/>
              </a:rPr>
              <a:t>This is called full cost recovery (your true costs).  This is the formula you use so you don’t underprice!</a:t>
            </a:r>
          </a:p>
        </p:txBody>
      </p:sp>
      <p:sp>
        <p:nvSpPr>
          <p:cNvPr id="3" name="Title 2"/>
          <p:cNvSpPr>
            <a:spLocks noGrp="1"/>
          </p:cNvSpPr>
          <p:nvPr>
            <p:ph type="title"/>
          </p:nvPr>
        </p:nvSpPr>
        <p:spPr>
          <a:xfrm>
            <a:off x="609600" y="522513"/>
            <a:ext cx="10972800" cy="653143"/>
          </a:xfrm>
        </p:spPr>
        <p:txBody>
          <a:bodyPr>
            <a:noAutofit/>
          </a:bodyPr>
          <a:lstStyle/>
          <a:p>
            <a:pPr algn="l"/>
            <a:r>
              <a:rPr lang="en-US" sz="4400" b="1" dirty="0">
                <a:solidFill>
                  <a:schemeClr val="accent2"/>
                </a:solidFill>
                <a:latin typeface="+mj-lt"/>
              </a:rPr>
              <a:t>Putting it all together - Indirect Wrap Rate</a:t>
            </a:r>
          </a:p>
        </p:txBody>
      </p:sp>
      <p:sp>
        <p:nvSpPr>
          <p:cNvPr id="5" name="Slide Number Placeholder 4"/>
          <p:cNvSpPr>
            <a:spLocks noGrp="1"/>
          </p:cNvSpPr>
          <p:nvPr>
            <p:ph type="sldNum" sz="quarter" idx="12"/>
          </p:nvPr>
        </p:nvSpPr>
        <p:spPr/>
        <p:txBody>
          <a:bodyPr/>
          <a:lstStyle/>
          <a:p>
            <a:fld id="{3F582A62-F960-49DA-84FD-151886DC7CE4}" type="slidenum">
              <a:rPr lang="en-US" smtClean="0"/>
              <a:pPr/>
              <a:t>16</a:t>
            </a:fld>
            <a:endParaRPr lang="en-US" dirty="0"/>
          </a:p>
        </p:txBody>
      </p:sp>
    </p:spTree>
    <p:extLst>
      <p:ext uri="{BB962C8B-B14F-4D97-AF65-F5344CB8AC3E}">
        <p14:creationId xmlns:p14="http://schemas.microsoft.com/office/powerpoint/2010/main" val="4164958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71500" indent="-571500"/>
            <a:r>
              <a:rPr lang="en-US" sz="3200" dirty="0">
                <a:latin typeface="+mn-lt"/>
              </a:rPr>
              <a:t>Your M&amp;G rate must relate to a 12-month fiscal period/like your financial statements</a:t>
            </a:r>
          </a:p>
          <a:p>
            <a:pPr marL="571500" indent="-571500"/>
            <a:r>
              <a:rPr lang="en-US" sz="3200" dirty="0">
                <a:latin typeface="+mn-lt"/>
              </a:rPr>
              <a:t>Must benefit the entire organization as a whole.  You can’t develop a rate for just one program or one grant </a:t>
            </a:r>
          </a:p>
        </p:txBody>
      </p:sp>
      <p:sp>
        <p:nvSpPr>
          <p:cNvPr id="3" name="Title 2"/>
          <p:cNvSpPr>
            <a:spLocks noGrp="1"/>
          </p:cNvSpPr>
          <p:nvPr>
            <p:ph type="title"/>
          </p:nvPr>
        </p:nvSpPr>
        <p:spPr>
          <a:xfrm>
            <a:off x="-1430039" y="467513"/>
            <a:ext cx="13012439" cy="776896"/>
          </a:xfrm>
        </p:spPr>
        <p:txBody>
          <a:bodyPr>
            <a:noAutofit/>
          </a:bodyPr>
          <a:lstStyle/>
          <a:p>
            <a:r>
              <a:rPr lang="en-US" sz="4400" b="1" dirty="0">
                <a:solidFill>
                  <a:schemeClr val="accent2"/>
                </a:solidFill>
                <a:latin typeface="+mj-lt"/>
              </a:rPr>
              <a:t>Mandatory Requirements for M&amp;G Rate</a:t>
            </a:r>
          </a:p>
        </p:txBody>
      </p:sp>
      <p:sp>
        <p:nvSpPr>
          <p:cNvPr id="5" name="Slide Number Placeholder 4"/>
          <p:cNvSpPr>
            <a:spLocks noGrp="1"/>
          </p:cNvSpPr>
          <p:nvPr>
            <p:ph type="sldNum" sz="quarter" idx="12"/>
          </p:nvPr>
        </p:nvSpPr>
        <p:spPr/>
        <p:txBody>
          <a:bodyPr/>
          <a:lstStyle/>
          <a:p>
            <a:fld id="{3F582A62-F960-49DA-84FD-151886DC7CE4}" type="slidenum">
              <a:rPr lang="en-US" smtClean="0"/>
              <a:pPr/>
              <a:t>17</a:t>
            </a:fld>
            <a:endParaRPr lang="en-US" dirty="0"/>
          </a:p>
        </p:txBody>
      </p:sp>
    </p:spTree>
    <p:extLst>
      <p:ext uri="{BB962C8B-B14F-4D97-AF65-F5344CB8AC3E}">
        <p14:creationId xmlns:p14="http://schemas.microsoft.com/office/powerpoint/2010/main" val="4108988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66D821-F305-444D-B357-FF96CC8042D5}"/>
              </a:ext>
            </a:extLst>
          </p:cNvPr>
          <p:cNvPicPr>
            <a:picLocks noChangeAspect="1"/>
          </p:cNvPicPr>
          <p:nvPr/>
        </p:nvPicPr>
        <p:blipFill>
          <a:blip r:embed="rId3"/>
          <a:stretch>
            <a:fillRect/>
          </a:stretch>
        </p:blipFill>
        <p:spPr>
          <a:xfrm>
            <a:off x="4331368" y="3210712"/>
            <a:ext cx="3059459" cy="2915080"/>
          </a:xfrm>
          <a:prstGeom prst="rect">
            <a:avLst/>
          </a:prstGeom>
        </p:spPr>
      </p:pic>
      <p:cxnSp>
        <p:nvCxnSpPr>
          <p:cNvPr id="12" name="Straight Connector 11"/>
          <p:cNvCxnSpPr/>
          <p:nvPr/>
        </p:nvCxnSpPr>
        <p:spPr>
          <a:xfrm flipV="1">
            <a:off x="591671" y="3266335"/>
            <a:ext cx="10972800" cy="49710"/>
          </a:xfrm>
          <a:prstGeom prst="line">
            <a:avLst/>
          </a:prstGeom>
          <a:ln w="12700">
            <a:gradFill>
              <a:gsLst>
                <a:gs pos="0">
                  <a:schemeClr val="tx2"/>
                </a:gs>
                <a:gs pos="79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609601" y="1864011"/>
            <a:ext cx="10972800" cy="457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latin typeface="Montserrat SemiBold" panose="00000700000000000000" pitchFamily="2" charset="0"/>
            </a:endParaRPr>
          </a:p>
        </p:txBody>
      </p:sp>
      <p:sp>
        <p:nvSpPr>
          <p:cNvPr id="8" name="Title 1">
            <a:extLst>
              <a:ext uri="{FF2B5EF4-FFF2-40B4-BE49-F238E27FC236}">
                <a16:creationId xmlns:a16="http://schemas.microsoft.com/office/drawing/2014/main" id="{BB26D30D-293A-4DD6-8D79-2BF49A92A918}"/>
              </a:ext>
            </a:extLst>
          </p:cNvPr>
          <p:cNvSpPr txBox="1">
            <a:spLocks/>
          </p:cNvSpPr>
          <p:nvPr/>
        </p:nvSpPr>
        <p:spPr>
          <a:xfrm>
            <a:off x="645130" y="1375039"/>
            <a:ext cx="10972800" cy="18356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2"/>
                </a:solidFill>
              </a:rPr>
              <a:t>The OMB Rules </a:t>
            </a:r>
          </a:p>
          <a:p>
            <a:pPr algn="ctr"/>
            <a:r>
              <a:rPr lang="en-US" b="1" dirty="0">
                <a:solidFill>
                  <a:schemeClr val="accent2"/>
                </a:solidFill>
              </a:rPr>
              <a:t>2 CFR 200 &amp; 45 CFR 75</a:t>
            </a:r>
          </a:p>
          <a:p>
            <a:pPr algn="ctr"/>
            <a:r>
              <a:rPr lang="en-US" b="1" dirty="0">
                <a:solidFill>
                  <a:schemeClr val="accent2"/>
                </a:solidFill>
              </a:rPr>
              <a:t>Subpart E, Cost Principles </a:t>
            </a:r>
            <a:r>
              <a:rPr lang="en-US" b="1" dirty="0">
                <a:solidFill>
                  <a:schemeClr val="accent2"/>
                </a:solidFill>
                <a:cs typeface="Times New Roman" panose="02020603050405020304" pitchFamily="18" charset="0"/>
              </a:rPr>
              <a:t>§400</a:t>
            </a:r>
            <a:endParaRPr lang="en-US" b="1" dirty="0">
              <a:solidFill>
                <a:schemeClr val="accent2"/>
              </a:solidFill>
            </a:endParaRPr>
          </a:p>
        </p:txBody>
      </p:sp>
    </p:spTree>
    <p:extLst>
      <p:ext uri="{BB962C8B-B14F-4D97-AF65-F5344CB8AC3E}">
        <p14:creationId xmlns:p14="http://schemas.microsoft.com/office/powerpoint/2010/main" val="4203046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7615" y="1462209"/>
            <a:ext cx="10972800" cy="4523740"/>
          </a:xfrm>
        </p:spPr>
        <p:txBody>
          <a:bodyPr/>
          <a:lstStyle/>
          <a:p>
            <a:pPr marL="0" indent="0">
              <a:lnSpc>
                <a:spcPct val="100000"/>
              </a:lnSpc>
              <a:buNone/>
            </a:pPr>
            <a:endParaRPr lang="en-US" sz="2800" dirty="0">
              <a:solidFill>
                <a:srgbClr val="404A66"/>
              </a:solidFill>
              <a:latin typeface="+mn-lt"/>
            </a:endParaRPr>
          </a:p>
          <a:p>
            <a:pPr>
              <a:lnSpc>
                <a:spcPct val="100000"/>
              </a:lnSpc>
            </a:pPr>
            <a:r>
              <a:rPr lang="en-US" sz="2400" dirty="0">
                <a:solidFill>
                  <a:srgbClr val="404A66"/>
                </a:solidFill>
                <a:latin typeface="+mn-lt"/>
              </a:rPr>
              <a:t>Applies to nonprofits who never received a negotiated indirect rate or </a:t>
            </a:r>
            <a:r>
              <a:rPr lang="en-US" sz="2400" u="sng" dirty="0">
                <a:solidFill>
                  <a:srgbClr val="404A66"/>
                </a:solidFill>
                <a:latin typeface="+mn-lt"/>
              </a:rPr>
              <a:t>do not have a current negotiated indirect rate (would we use the term NICRA here?)</a:t>
            </a:r>
          </a:p>
          <a:p>
            <a:pPr>
              <a:lnSpc>
                <a:spcPct val="100000"/>
              </a:lnSpc>
            </a:pPr>
            <a:r>
              <a:rPr lang="en-US" sz="2400" dirty="0">
                <a:solidFill>
                  <a:srgbClr val="404A66"/>
                </a:solidFill>
                <a:latin typeface="+mn-lt"/>
              </a:rPr>
              <a:t>Is charged on a modified total of the direct cost base (implications of direct cost adjustments that the government can take out)</a:t>
            </a:r>
          </a:p>
          <a:p>
            <a:pPr lvl="1">
              <a:lnSpc>
                <a:spcPct val="100000"/>
              </a:lnSpc>
            </a:pPr>
            <a:r>
              <a:rPr lang="en-US" sz="2400" dirty="0">
                <a:solidFill>
                  <a:srgbClr val="404A66"/>
                </a:solidFill>
                <a:latin typeface="+mn-lt"/>
              </a:rPr>
              <a:t>Fixed 10% to be multiplied to the reduced direct cost denominator </a:t>
            </a:r>
          </a:p>
          <a:p>
            <a:pPr>
              <a:lnSpc>
                <a:spcPct val="100000"/>
              </a:lnSpc>
            </a:pPr>
            <a:r>
              <a:rPr lang="en-US" sz="2400" dirty="0">
                <a:solidFill>
                  <a:srgbClr val="404A66"/>
                </a:solidFill>
                <a:latin typeface="+mn-lt"/>
              </a:rPr>
              <a:t>May be used indefinitely until an indirect rate is negotiated (a NICRA?)</a:t>
            </a:r>
          </a:p>
          <a:p>
            <a:pPr>
              <a:lnSpc>
                <a:spcPct val="100000"/>
              </a:lnSpc>
            </a:pPr>
            <a:r>
              <a:rPr lang="en-US" sz="2400" dirty="0">
                <a:latin typeface="+mn-lt"/>
              </a:rPr>
              <a:t>De </a:t>
            </a:r>
            <a:r>
              <a:rPr lang="en-US" sz="2400" dirty="0" err="1">
                <a:latin typeface="+mn-lt"/>
              </a:rPr>
              <a:t>Minimus</a:t>
            </a:r>
            <a:r>
              <a:rPr lang="en-US" sz="2400" dirty="0">
                <a:latin typeface="+mn-lt"/>
              </a:rPr>
              <a:t> Rate is not adjusted by any PPP loan forgiveness, i.e. credits clause 2 CFR 200.406 (only if you had a negotiated rate)</a:t>
            </a:r>
          </a:p>
          <a:p>
            <a:pPr marL="0" indent="0">
              <a:buNone/>
            </a:pPr>
            <a:endParaRPr lang="en-US" sz="2400" dirty="0">
              <a:solidFill>
                <a:schemeClr val="accent2">
                  <a:lumMod val="75000"/>
                </a:schemeClr>
              </a:solidFill>
            </a:endParaRPr>
          </a:p>
          <a:p>
            <a:endParaRPr lang="en-US" sz="2400" dirty="0">
              <a:solidFill>
                <a:schemeClr val="accent2">
                  <a:lumMod val="75000"/>
                </a:schemeClr>
              </a:solidFill>
            </a:endParaRPr>
          </a:p>
        </p:txBody>
      </p:sp>
      <p:sp>
        <p:nvSpPr>
          <p:cNvPr id="3" name="Title 2"/>
          <p:cNvSpPr>
            <a:spLocks noGrp="1"/>
          </p:cNvSpPr>
          <p:nvPr>
            <p:ph type="title"/>
          </p:nvPr>
        </p:nvSpPr>
        <p:spPr>
          <a:xfrm>
            <a:off x="850230" y="316357"/>
            <a:ext cx="10732169" cy="457200"/>
          </a:xfrm>
        </p:spPr>
        <p:txBody>
          <a:bodyPr>
            <a:noAutofit/>
          </a:bodyPr>
          <a:lstStyle/>
          <a:p>
            <a:pPr algn="l"/>
            <a:r>
              <a:rPr lang="en-US" sz="4400" b="1" dirty="0">
                <a:solidFill>
                  <a:schemeClr val="accent2"/>
                </a:solidFill>
                <a:latin typeface="+mj-lt"/>
              </a:rPr>
              <a:t>10% De Minimis Rate (DMR) </a:t>
            </a:r>
          </a:p>
        </p:txBody>
      </p:sp>
      <p:sp>
        <p:nvSpPr>
          <p:cNvPr id="4" name="Text Placeholder 3"/>
          <p:cNvSpPr>
            <a:spLocks noGrp="1"/>
          </p:cNvSpPr>
          <p:nvPr>
            <p:ph type="body" sz="quarter" idx="13"/>
          </p:nvPr>
        </p:nvSpPr>
        <p:spPr>
          <a:xfrm>
            <a:off x="850231" y="980723"/>
            <a:ext cx="10972800" cy="274320"/>
          </a:xfrm>
        </p:spPr>
        <p:txBody>
          <a:bodyPr/>
          <a:lstStyle/>
          <a:p>
            <a:pPr algn="l"/>
            <a:r>
              <a:rPr lang="en-US" dirty="0">
                <a:solidFill>
                  <a:srgbClr val="404A66"/>
                </a:solidFill>
              </a:rPr>
              <a:t>Per 2 CFR 200.414(f)</a:t>
            </a:r>
          </a:p>
        </p:txBody>
      </p:sp>
      <p:sp>
        <p:nvSpPr>
          <p:cNvPr id="5" name="Slide Number Placeholder 4"/>
          <p:cNvSpPr>
            <a:spLocks noGrp="1"/>
          </p:cNvSpPr>
          <p:nvPr>
            <p:ph type="sldNum" sz="quarter" idx="12"/>
          </p:nvPr>
        </p:nvSpPr>
        <p:spPr/>
        <p:txBody>
          <a:bodyPr/>
          <a:lstStyle/>
          <a:p>
            <a:fld id="{3F582A62-F960-49DA-84FD-151886DC7CE4}" type="slidenum">
              <a:rPr lang="en-US" smtClean="0"/>
              <a:pPr/>
              <a:t>19</a:t>
            </a:fld>
            <a:endParaRPr lang="en-US" dirty="0"/>
          </a:p>
        </p:txBody>
      </p:sp>
    </p:spTree>
    <p:extLst>
      <p:ext uri="{BB962C8B-B14F-4D97-AF65-F5344CB8AC3E}">
        <p14:creationId xmlns:p14="http://schemas.microsoft.com/office/powerpoint/2010/main" val="204732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28482"/>
                </a:solidFill>
              </a:rPr>
              <a:t>Background</a:t>
            </a:r>
            <a:endParaRPr lang="en-US" dirty="0"/>
          </a:p>
        </p:txBody>
      </p:sp>
      <p:sp>
        <p:nvSpPr>
          <p:cNvPr id="4" name="Date Placeholder 3"/>
          <p:cNvSpPr>
            <a:spLocks noGrp="1"/>
          </p:cNvSpPr>
          <p:nvPr>
            <p:ph type="dt" sz="half" idx="10"/>
          </p:nvPr>
        </p:nvSpPr>
        <p:spPr/>
        <p:txBody>
          <a:bodyPr/>
          <a:lstStyle/>
          <a:p>
            <a:fld id="{B70AE876-4AED-425D-A508-E53A2410E17E}" type="datetime1">
              <a:rPr lang="en-US" smtClean="0"/>
              <a:t>4/11/2024</a:t>
            </a:fld>
            <a:endParaRPr lang="en-US" dirty="0"/>
          </a:p>
        </p:txBody>
      </p:sp>
      <p:sp>
        <p:nvSpPr>
          <p:cNvPr id="5" name="Slide Number Placeholder 4"/>
          <p:cNvSpPr>
            <a:spLocks noGrp="1"/>
          </p:cNvSpPr>
          <p:nvPr>
            <p:ph type="sldNum" sz="quarter" idx="4"/>
          </p:nvPr>
        </p:nvSpPr>
        <p:spPr/>
        <p:txBody>
          <a:bodyPr/>
          <a:lstStyle/>
          <a:p>
            <a:fld id="{5AA7A523-9D74-42B7-816E-36A8953E3CB0}" type="slidenum">
              <a:rPr lang="en-US" smtClean="0"/>
              <a:t>2</a:t>
            </a:fld>
            <a:endParaRPr lang="en-US" dirty="0"/>
          </a:p>
        </p:txBody>
      </p:sp>
      <p:sp>
        <p:nvSpPr>
          <p:cNvPr id="6" name="Rounded Rectangle 5"/>
          <p:cNvSpPr/>
          <p:nvPr/>
        </p:nvSpPr>
        <p:spPr>
          <a:xfrm>
            <a:off x="642174" y="1563554"/>
            <a:ext cx="11140324" cy="438353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199" y="1074944"/>
            <a:ext cx="10939943" cy="5060610"/>
          </a:xfrm>
        </p:spPr>
        <p:txBody>
          <a:bodyPr>
            <a:normAutofit/>
          </a:bodyPr>
          <a:lstStyle/>
          <a:p>
            <a:pPr marL="457200" lvl="1" indent="0">
              <a:buNone/>
            </a:pPr>
            <a:endParaRPr lang="en-US" sz="3200" dirty="0"/>
          </a:p>
          <a:p>
            <a:pPr marL="0" indent="0">
              <a:buNone/>
            </a:pPr>
            <a:r>
              <a:rPr lang="en-US" sz="3200" dirty="0"/>
              <a:t>“Conventional wisdom on nonprofit indirect costs is beginning to reach alignment with what for-profit businesses have known all along: continually spending less on indirect costs erodes efficiency and effectiveness, preventing organizations from producing better and lasting outcomes.  Contracts and grants that fail to cover indirect costs actually reduce a charitable nonprofit’s effectiveness and efficiency.” </a:t>
            </a:r>
          </a:p>
          <a:p>
            <a:pPr marL="0" indent="0" algn="r">
              <a:buNone/>
            </a:pPr>
            <a:r>
              <a:rPr lang="en-US" dirty="0"/>
              <a:t>–National Council of Nonprofits, Investing for Impact: Indirect Costs are Essential for Success, September 2013</a:t>
            </a:r>
          </a:p>
        </p:txBody>
      </p:sp>
    </p:spTree>
    <p:extLst>
      <p:ext uri="{BB962C8B-B14F-4D97-AF65-F5344CB8AC3E}">
        <p14:creationId xmlns:p14="http://schemas.microsoft.com/office/powerpoint/2010/main" val="580122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17785"/>
            <a:ext cx="10972800" cy="4987598"/>
          </a:xfrm>
        </p:spPr>
        <p:txBody>
          <a:bodyPr/>
          <a:lstStyle/>
          <a:p>
            <a:pPr marL="546100" lvl="0" indent="0">
              <a:lnSpc>
                <a:spcPts val="1430"/>
              </a:lnSpc>
              <a:spcBef>
                <a:spcPts val="100"/>
              </a:spcBef>
              <a:buNone/>
            </a:pPr>
            <a:endParaRPr lang="en-US" sz="6000" b="1"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en-US" sz="2400" dirty="0">
                <a:solidFill>
                  <a:srgbClr val="404A66"/>
                </a:solidFill>
                <a:latin typeface="+mn-lt"/>
              </a:rPr>
              <a:t>If you are receiving federal funds through a pass-through entity, by law you should have been provided your negotiated rate (if you had one), the DMR, or an alternative.  Here are the federal rules…</a:t>
            </a:r>
          </a:p>
          <a:p>
            <a:pPr marL="0" lvl="0" indent="0">
              <a:lnSpc>
                <a:spcPct val="100000"/>
              </a:lnSpc>
              <a:spcBef>
                <a:spcPts val="0"/>
              </a:spcBef>
              <a:buNone/>
            </a:pPr>
            <a:r>
              <a:rPr lang="en-US" sz="2400" dirty="0">
                <a:solidFill>
                  <a:srgbClr val="404A66"/>
                </a:solidFill>
                <a:latin typeface="+mn-lt"/>
              </a:rPr>
              <a:t>Sub-Recipients working with Pass-Through Entities (PTE):</a:t>
            </a:r>
          </a:p>
          <a:p>
            <a:pPr marL="457200" lvl="0" indent="-457200">
              <a:lnSpc>
                <a:spcPct val="100000"/>
              </a:lnSpc>
              <a:spcBef>
                <a:spcPts val="0"/>
              </a:spcBef>
              <a:buFont typeface="+mj-lt"/>
              <a:buAutoNum type="arabicPeriod"/>
            </a:pPr>
            <a:r>
              <a:rPr lang="en-US" sz="2400" dirty="0">
                <a:solidFill>
                  <a:srgbClr val="404A66"/>
                </a:solidFill>
                <a:latin typeface="+mn-lt"/>
              </a:rPr>
              <a:t>PTE must accept sub’s NICRA, if no NICRA…</a:t>
            </a:r>
          </a:p>
          <a:p>
            <a:pPr marL="914400" lvl="1" indent="-457200">
              <a:lnSpc>
                <a:spcPct val="100000"/>
              </a:lnSpc>
              <a:spcBef>
                <a:spcPts val="0"/>
              </a:spcBef>
              <a:buAutoNum type="alphaLcPeriod"/>
            </a:pPr>
            <a:r>
              <a:rPr lang="en-US" sz="2400" dirty="0">
                <a:solidFill>
                  <a:srgbClr val="404A66"/>
                </a:solidFill>
                <a:latin typeface="+mn-lt"/>
              </a:rPr>
              <a:t>PTE must determine an </a:t>
            </a:r>
            <a:r>
              <a:rPr lang="en-US" sz="2400" u="sng" dirty="0">
                <a:solidFill>
                  <a:schemeClr val="accent2">
                    <a:lumMod val="75000"/>
                  </a:schemeClr>
                </a:solidFill>
                <a:latin typeface="+mn-lt"/>
              </a:rPr>
              <a:t>appropriate rate</a:t>
            </a:r>
            <a:r>
              <a:rPr lang="en-US" sz="2400" dirty="0">
                <a:solidFill>
                  <a:schemeClr val="accent2">
                    <a:lumMod val="75000"/>
                  </a:schemeClr>
                </a:solidFill>
                <a:latin typeface="+mn-lt"/>
              </a:rPr>
              <a:t> </a:t>
            </a:r>
            <a:r>
              <a:rPr lang="en-US" sz="2400" u="sng" dirty="0">
                <a:solidFill>
                  <a:schemeClr val="accent2">
                    <a:lumMod val="75000"/>
                  </a:schemeClr>
                </a:solidFill>
                <a:latin typeface="+mn-lt"/>
              </a:rPr>
              <a:t>in collaboration with the sub-recipient </a:t>
            </a:r>
            <a:r>
              <a:rPr lang="en-US" sz="2400" dirty="0">
                <a:solidFill>
                  <a:srgbClr val="404A66"/>
                </a:solidFill>
                <a:latin typeface="+mn-lt"/>
              </a:rPr>
              <a:t>which is either:</a:t>
            </a:r>
          </a:p>
          <a:p>
            <a:pPr marL="914400" lvl="1" indent="-457200">
              <a:lnSpc>
                <a:spcPct val="100000"/>
              </a:lnSpc>
              <a:spcBef>
                <a:spcPts val="0"/>
              </a:spcBef>
              <a:buAutoNum type="alphaLcPeriod"/>
            </a:pPr>
            <a:r>
              <a:rPr lang="en-US" sz="2400" dirty="0">
                <a:solidFill>
                  <a:srgbClr val="404A66"/>
                </a:solidFill>
                <a:latin typeface="+mn-lt"/>
              </a:rPr>
              <a:t>(2.) Negotiation or (3.) DMR</a:t>
            </a:r>
          </a:p>
          <a:p>
            <a:pPr marL="457200" indent="-457200">
              <a:lnSpc>
                <a:spcPct val="100000"/>
              </a:lnSpc>
              <a:spcBef>
                <a:spcPts val="0"/>
              </a:spcBef>
              <a:buAutoNum type="arabicPeriod"/>
            </a:pPr>
            <a:r>
              <a:rPr lang="en-US" sz="2400" dirty="0">
                <a:solidFill>
                  <a:srgbClr val="404A66"/>
                </a:solidFill>
                <a:latin typeface="+mn-lt"/>
              </a:rPr>
              <a:t>If negotiation</a:t>
            </a:r>
          </a:p>
          <a:p>
            <a:pPr marL="914400" lvl="1" indent="-457200">
              <a:lnSpc>
                <a:spcPct val="100000"/>
              </a:lnSpc>
              <a:spcBef>
                <a:spcPts val="0"/>
              </a:spcBef>
              <a:buAutoNum type="alphaLcPeriod"/>
            </a:pPr>
            <a:r>
              <a:rPr lang="en-US" sz="2400" dirty="0">
                <a:solidFill>
                  <a:srgbClr val="404A66"/>
                </a:solidFill>
                <a:latin typeface="+mn-lt"/>
              </a:rPr>
              <a:t>The negotiated rate can be predicated on a prior negotiated rate with a different PTE and same sub</a:t>
            </a:r>
          </a:p>
          <a:p>
            <a:pPr marL="914400" lvl="1" indent="-457200">
              <a:lnSpc>
                <a:spcPct val="100000"/>
              </a:lnSpc>
              <a:spcBef>
                <a:spcPts val="0"/>
              </a:spcBef>
              <a:buAutoNum type="alphaLcPeriod"/>
            </a:pPr>
            <a:r>
              <a:rPr lang="en-US" sz="2400" dirty="0">
                <a:solidFill>
                  <a:srgbClr val="404A66"/>
                </a:solidFill>
                <a:latin typeface="+mn-lt"/>
              </a:rPr>
              <a:t>If predicated on prior negotiated rate, the current PTE is not required to collect information on the prior negotiated rate but may elect to do so.</a:t>
            </a:r>
          </a:p>
          <a:p>
            <a:pPr marL="0" lvl="0" indent="0">
              <a:lnSpc>
                <a:spcPct val="100000"/>
              </a:lnSpc>
              <a:spcBef>
                <a:spcPts val="0"/>
              </a:spcBef>
              <a:buNone/>
            </a:pPr>
            <a:endParaRPr lang="en-US" sz="2000" dirty="0">
              <a:solidFill>
                <a:srgbClr val="3EB0C3"/>
              </a:solidFill>
              <a:latin typeface="Times New Roman" panose="02020603050405020304" pitchFamily="18" charset="0"/>
            </a:endParaRPr>
          </a:p>
        </p:txBody>
      </p:sp>
      <p:sp>
        <p:nvSpPr>
          <p:cNvPr id="4" name="Title 3"/>
          <p:cNvSpPr>
            <a:spLocks noGrp="1"/>
          </p:cNvSpPr>
          <p:nvPr>
            <p:ph type="title"/>
          </p:nvPr>
        </p:nvSpPr>
        <p:spPr/>
        <p:txBody>
          <a:bodyPr>
            <a:noAutofit/>
          </a:bodyPr>
          <a:lstStyle/>
          <a:p>
            <a:pPr algn="l"/>
            <a:r>
              <a:rPr lang="en-US" sz="4400" b="1" dirty="0">
                <a:solidFill>
                  <a:schemeClr val="accent2"/>
                </a:solidFill>
                <a:latin typeface="+mj-lt"/>
              </a:rPr>
              <a:t>Pass-Through Entity (DC or MD) Responsibilities</a:t>
            </a:r>
          </a:p>
        </p:txBody>
      </p:sp>
      <p:sp>
        <p:nvSpPr>
          <p:cNvPr id="5" name="Text Placeholder 4"/>
          <p:cNvSpPr>
            <a:spLocks noGrp="1"/>
          </p:cNvSpPr>
          <p:nvPr>
            <p:ph type="body" sz="quarter" idx="13"/>
          </p:nvPr>
        </p:nvSpPr>
        <p:spPr/>
        <p:txBody>
          <a:bodyPr/>
          <a:lstStyle/>
          <a:p>
            <a:pPr algn="l"/>
            <a:r>
              <a:rPr lang="en-US" dirty="0"/>
              <a:t>2 CFR 200.332(4)</a:t>
            </a:r>
          </a:p>
        </p:txBody>
      </p:sp>
      <p:sp>
        <p:nvSpPr>
          <p:cNvPr id="3" name="Slide Number Placeholder 2"/>
          <p:cNvSpPr>
            <a:spLocks noGrp="1"/>
          </p:cNvSpPr>
          <p:nvPr>
            <p:ph type="sldNum" sz="quarter" idx="12"/>
          </p:nvPr>
        </p:nvSpPr>
        <p:spPr/>
        <p:txBody>
          <a:bodyPr/>
          <a:lstStyle/>
          <a:p>
            <a:fld id="{3F582A62-F960-49DA-84FD-151886DC7CE4}" type="slidenum">
              <a:rPr lang="en-US" smtClean="0"/>
              <a:pPr/>
              <a:t>20</a:t>
            </a:fld>
            <a:endParaRPr lang="en-US" dirty="0"/>
          </a:p>
        </p:txBody>
      </p:sp>
    </p:spTree>
    <p:extLst>
      <p:ext uri="{BB962C8B-B14F-4D97-AF65-F5344CB8AC3E}">
        <p14:creationId xmlns:p14="http://schemas.microsoft.com/office/powerpoint/2010/main" val="2658013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V="1">
            <a:off x="591671" y="3266335"/>
            <a:ext cx="10972800" cy="49710"/>
          </a:xfrm>
          <a:prstGeom prst="line">
            <a:avLst/>
          </a:prstGeom>
          <a:ln w="12700">
            <a:gradFill>
              <a:gsLst>
                <a:gs pos="0">
                  <a:schemeClr val="tx2"/>
                </a:gs>
                <a:gs pos="79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609601" y="1864011"/>
            <a:ext cx="10972800" cy="457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028482"/>
                </a:solidFill>
              </a:rPr>
              <a:t>What is a “</a:t>
            </a:r>
            <a:r>
              <a:rPr lang="en-US" sz="4800" b="1" i="1" dirty="0">
                <a:solidFill>
                  <a:srgbClr val="028482"/>
                </a:solidFill>
              </a:rPr>
              <a:t>Certified</a:t>
            </a:r>
            <a:r>
              <a:rPr lang="en-US" sz="4800" b="1" dirty="0">
                <a:solidFill>
                  <a:srgbClr val="028482"/>
                </a:solidFill>
              </a:rPr>
              <a:t>” Indirect Rate</a:t>
            </a:r>
          </a:p>
        </p:txBody>
      </p:sp>
      <p:sp>
        <p:nvSpPr>
          <p:cNvPr id="11" name="Rectangle 10"/>
          <p:cNvSpPr/>
          <p:nvPr/>
        </p:nvSpPr>
        <p:spPr>
          <a:xfrm>
            <a:off x="11564471" y="188464"/>
            <a:ext cx="1395346" cy="730492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26641DA-3CF2-4B32-A846-F19182B560C8}"/>
              </a:ext>
            </a:extLst>
          </p:cNvPr>
          <p:cNvPicPr>
            <a:picLocks noChangeAspect="1"/>
          </p:cNvPicPr>
          <p:nvPr/>
        </p:nvPicPr>
        <p:blipFill>
          <a:blip r:embed="rId3"/>
          <a:stretch>
            <a:fillRect/>
          </a:stretch>
        </p:blipFill>
        <p:spPr>
          <a:xfrm>
            <a:off x="3552898" y="3502467"/>
            <a:ext cx="5639963" cy="2528385"/>
          </a:xfrm>
          <a:prstGeom prst="rect">
            <a:avLst/>
          </a:prstGeom>
        </p:spPr>
      </p:pic>
    </p:spTree>
    <p:extLst>
      <p:ext uri="{BB962C8B-B14F-4D97-AF65-F5344CB8AC3E}">
        <p14:creationId xmlns:p14="http://schemas.microsoft.com/office/powerpoint/2010/main" val="2267034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7615" y="1454088"/>
            <a:ext cx="10972800" cy="4523740"/>
          </a:xfrm>
        </p:spPr>
        <p:txBody>
          <a:bodyPr/>
          <a:lstStyle/>
          <a:p>
            <a:pPr marL="546100" lvl="0" indent="0">
              <a:lnSpc>
                <a:spcPts val="1430"/>
              </a:lnSpc>
              <a:spcBef>
                <a:spcPts val="100"/>
              </a:spcBef>
              <a:buNone/>
            </a:pPr>
            <a:endParaRPr lang="en-US" sz="6000" b="1" dirty="0">
              <a:solidFill>
                <a:prstClr val="black"/>
              </a:solidFill>
              <a:latin typeface="Times New Roman" panose="02020603050405020304" pitchFamily="18" charset="0"/>
              <a:cs typeface="Times New Roman" panose="02020603050405020304" pitchFamily="18" charset="0"/>
            </a:endParaRPr>
          </a:p>
          <a:p>
            <a:pPr marL="0" indent="0">
              <a:buNone/>
            </a:pPr>
            <a:r>
              <a:rPr lang="en-US" sz="2800" b="1" dirty="0">
                <a:latin typeface="+mn-lt"/>
              </a:rPr>
              <a:t>According to the DC law, the 4</a:t>
            </a:r>
            <a:r>
              <a:rPr lang="en-US" sz="2800" b="1" baseline="30000" dirty="0">
                <a:latin typeface="+mn-lt"/>
              </a:rPr>
              <a:t>th</a:t>
            </a:r>
            <a:r>
              <a:rPr lang="en-US" sz="2800" b="1" dirty="0">
                <a:latin typeface="+mn-lt"/>
              </a:rPr>
              <a:t> way you can negotiate your indirect rate : </a:t>
            </a:r>
          </a:p>
          <a:p>
            <a:pPr marL="457200" lvl="1" indent="0">
              <a:lnSpc>
                <a:spcPct val="100000"/>
              </a:lnSpc>
              <a:buNone/>
            </a:pPr>
            <a:r>
              <a:rPr lang="en-US" sz="2400" dirty="0">
                <a:latin typeface="+mn-lt"/>
              </a:rPr>
              <a:t>(4) “As calculated with a percentage rate and base amount, determined by a certified public accountant using the nonprofit organization’s audited financial statements from the immediately preceding fiscal year, pursuant to the OMB Uniform Guidance, and </a:t>
            </a:r>
            <a:r>
              <a:rPr lang="en-US" sz="2400" b="1" dirty="0">
                <a:latin typeface="+mn-lt"/>
              </a:rPr>
              <a:t>certified in writing</a:t>
            </a:r>
            <a:r>
              <a:rPr lang="en-US" sz="2400" dirty="0">
                <a:latin typeface="+mn-lt"/>
              </a:rPr>
              <a:t> by the certified public accountant.”</a:t>
            </a:r>
          </a:p>
          <a:p>
            <a:pPr>
              <a:lnSpc>
                <a:spcPct val="100000"/>
              </a:lnSpc>
              <a:spcBef>
                <a:spcPts val="1800"/>
              </a:spcBef>
            </a:pPr>
            <a:r>
              <a:rPr lang="en-US" sz="2400" dirty="0">
                <a:latin typeface="+mn-lt"/>
              </a:rPr>
              <a:t>The word “examination” was not included so you don’t need an audit of the indirect rate.</a:t>
            </a:r>
          </a:p>
          <a:p>
            <a:pPr>
              <a:lnSpc>
                <a:spcPct val="100000"/>
              </a:lnSpc>
              <a:spcBef>
                <a:spcPts val="1800"/>
              </a:spcBef>
            </a:pPr>
            <a:r>
              <a:rPr lang="en-US" sz="2400" dirty="0">
                <a:latin typeface="+mn-lt"/>
              </a:rPr>
              <a:t>All it means is you present the signature of a CPA on letterhead certifying your rate  “true and correct.”  The CPA may add additional qualifications.</a:t>
            </a:r>
          </a:p>
          <a:p>
            <a:endParaRPr lang="en-US" sz="2000" dirty="0">
              <a:solidFill>
                <a:schemeClr val="accent2">
                  <a:lumMod val="75000"/>
                </a:schemeClr>
              </a:solidFill>
              <a:latin typeface="Times New Roman" panose="02020603050405020304" pitchFamily="18" charset="0"/>
            </a:endParaRPr>
          </a:p>
        </p:txBody>
      </p:sp>
      <p:sp>
        <p:nvSpPr>
          <p:cNvPr id="4" name="Title 3"/>
          <p:cNvSpPr>
            <a:spLocks noGrp="1"/>
          </p:cNvSpPr>
          <p:nvPr>
            <p:ph type="title"/>
          </p:nvPr>
        </p:nvSpPr>
        <p:spPr/>
        <p:txBody>
          <a:bodyPr>
            <a:noAutofit/>
          </a:bodyPr>
          <a:lstStyle/>
          <a:p>
            <a:pPr algn="l"/>
            <a:r>
              <a:rPr lang="en-US" sz="4400" b="1" dirty="0">
                <a:solidFill>
                  <a:schemeClr val="accent2"/>
                </a:solidFill>
                <a:latin typeface="+mj-lt"/>
              </a:rPr>
              <a:t>What does “Certified in Writing” by CPA mean?</a:t>
            </a:r>
          </a:p>
        </p:txBody>
      </p:sp>
      <p:sp>
        <p:nvSpPr>
          <p:cNvPr id="5" name="Text Placeholder 4"/>
          <p:cNvSpPr>
            <a:spLocks noGrp="1"/>
          </p:cNvSpPr>
          <p:nvPr>
            <p:ph type="body" sz="quarter" idx="13"/>
          </p:nvPr>
        </p:nvSpPr>
        <p:spPr>
          <a:xfrm>
            <a:off x="547722" y="976662"/>
            <a:ext cx="11222599" cy="194316"/>
          </a:xfrm>
        </p:spPr>
        <p:txBody>
          <a:bodyPr/>
          <a:lstStyle/>
          <a:p>
            <a:pPr algn="l"/>
            <a:r>
              <a:rPr lang="en-US" dirty="0"/>
              <a:t>DC Council Bill 23-407 (4) – DC “Nonprofit Fair Compensation Act of 2020”</a:t>
            </a:r>
          </a:p>
        </p:txBody>
      </p:sp>
      <p:sp>
        <p:nvSpPr>
          <p:cNvPr id="3" name="Slide Number Placeholder 2"/>
          <p:cNvSpPr>
            <a:spLocks noGrp="1"/>
          </p:cNvSpPr>
          <p:nvPr>
            <p:ph type="sldNum" sz="quarter" idx="12"/>
          </p:nvPr>
        </p:nvSpPr>
        <p:spPr/>
        <p:txBody>
          <a:bodyPr/>
          <a:lstStyle/>
          <a:p>
            <a:fld id="{3F582A62-F960-49DA-84FD-151886DC7CE4}" type="slidenum">
              <a:rPr lang="en-US" smtClean="0"/>
              <a:pPr/>
              <a:t>22</a:t>
            </a:fld>
            <a:endParaRPr lang="en-US" dirty="0"/>
          </a:p>
        </p:txBody>
      </p:sp>
    </p:spTree>
    <p:extLst>
      <p:ext uri="{BB962C8B-B14F-4D97-AF65-F5344CB8AC3E}">
        <p14:creationId xmlns:p14="http://schemas.microsoft.com/office/powerpoint/2010/main" val="156104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2" y="453710"/>
            <a:ext cx="11310418" cy="670094"/>
          </a:xfrm>
        </p:spPr>
        <p:txBody>
          <a:bodyPr>
            <a:noAutofit/>
          </a:bodyPr>
          <a:lstStyle/>
          <a:p>
            <a:r>
              <a:rPr lang="en-US" dirty="0">
                <a:solidFill>
                  <a:srgbClr val="028482"/>
                </a:solidFill>
              </a:rPr>
              <a:t>Federal Template for a NICRA </a:t>
            </a:r>
            <a:br>
              <a:rPr lang="en-US" dirty="0">
                <a:solidFill>
                  <a:srgbClr val="028482"/>
                </a:solidFill>
              </a:rPr>
            </a:br>
            <a:r>
              <a:rPr lang="en-US" sz="2000" i="1" dirty="0">
                <a:solidFill>
                  <a:schemeClr val="bg1">
                    <a:lumMod val="85000"/>
                  </a:schemeClr>
                </a:solidFill>
                <a:latin typeface="Montserrat Medium"/>
              </a:rPr>
              <a:t>Nonprofit Certifies not CPA…</a:t>
            </a:r>
          </a:p>
        </p:txBody>
      </p:sp>
      <p:sp>
        <p:nvSpPr>
          <p:cNvPr id="3" name="Content Placeholder 2"/>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B00C0ACD-6D3D-4B83-9768-9305D307CF2F}"/>
              </a:ext>
            </a:extLst>
          </p:cNvPr>
          <p:cNvSpPr>
            <a:spLocks noGrp="1"/>
          </p:cNvSpPr>
          <p:nvPr>
            <p:ph type="sldNum" sz="quarter" idx="4"/>
          </p:nvPr>
        </p:nvSpPr>
        <p:spPr/>
        <p:txBody>
          <a:bodyPr/>
          <a:lstStyle/>
          <a:p>
            <a:fld id="{3F582A62-F960-49DA-84FD-151886DC7CE4}" type="slidenum">
              <a:rPr lang="en-US" smtClean="0"/>
              <a:pPr/>
              <a:t>23</a:t>
            </a:fld>
            <a:endParaRPr lang="en-US" dirty="0"/>
          </a:p>
        </p:txBody>
      </p:sp>
      <p:pic>
        <p:nvPicPr>
          <p:cNvPr id="10" name="Picture 9">
            <a:extLst>
              <a:ext uri="{FF2B5EF4-FFF2-40B4-BE49-F238E27FC236}">
                <a16:creationId xmlns:a16="http://schemas.microsoft.com/office/drawing/2014/main" id="{3620CE0E-7A3B-4121-B01D-08EC4B3C5190}"/>
              </a:ext>
            </a:extLst>
          </p:cNvPr>
          <p:cNvPicPr>
            <a:picLocks noChangeAspect="1"/>
          </p:cNvPicPr>
          <p:nvPr/>
        </p:nvPicPr>
        <p:blipFill>
          <a:blip r:embed="rId2"/>
          <a:stretch>
            <a:fillRect/>
          </a:stretch>
        </p:blipFill>
        <p:spPr>
          <a:xfrm>
            <a:off x="339281" y="1306286"/>
            <a:ext cx="7395305" cy="4847007"/>
          </a:xfrm>
          <a:prstGeom prst="rect">
            <a:avLst/>
          </a:prstGeom>
        </p:spPr>
      </p:pic>
      <p:pic>
        <p:nvPicPr>
          <p:cNvPr id="11" name="Picture 10">
            <a:extLst>
              <a:ext uri="{FF2B5EF4-FFF2-40B4-BE49-F238E27FC236}">
                <a16:creationId xmlns:a16="http://schemas.microsoft.com/office/drawing/2014/main" id="{378E465E-C370-49C1-B20D-4EE735F763B3}"/>
              </a:ext>
            </a:extLst>
          </p:cNvPr>
          <p:cNvPicPr>
            <a:picLocks noChangeAspect="1"/>
          </p:cNvPicPr>
          <p:nvPr/>
        </p:nvPicPr>
        <p:blipFill>
          <a:blip r:embed="rId3"/>
          <a:stretch>
            <a:fillRect/>
          </a:stretch>
        </p:blipFill>
        <p:spPr>
          <a:xfrm>
            <a:off x="7631460" y="3382592"/>
            <a:ext cx="3722340" cy="3196963"/>
          </a:xfrm>
          <a:prstGeom prst="rect">
            <a:avLst/>
          </a:prstGeom>
        </p:spPr>
      </p:pic>
    </p:spTree>
    <p:extLst>
      <p:ext uri="{BB962C8B-B14F-4D97-AF65-F5344CB8AC3E}">
        <p14:creationId xmlns:p14="http://schemas.microsoft.com/office/powerpoint/2010/main" val="2252480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V="1">
            <a:off x="591671" y="3266335"/>
            <a:ext cx="10972800" cy="49710"/>
          </a:xfrm>
          <a:prstGeom prst="line">
            <a:avLst/>
          </a:prstGeom>
          <a:ln w="12700">
            <a:gradFill>
              <a:gsLst>
                <a:gs pos="0">
                  <a:schemeClr val="tx2"/>
                </a:gs>
                <a:gs pos="79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609601" y="1864011"/>
            <a:ext cx="10972800" cy="457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28482"/>
                </a:solidFill>
                <a:ea typeface="Microsoft YaHei Light" panose="020B0502040204020203" pitchFamily="34" charset="-122"/>
              </a:rPr>
              <a:t>What are the economics?  What does it cost?</a:t>
            </a:r>
          </a:p>
        </p:txBody>
      </p:sp>
      <p:sp>
        <p:nvSpPr>
          <p:cNvPr id="11" name="Rectangle 10"/>
          <p:cNvSpPr/>
          <p:nvPr/>
        </p:nvSpPr>
        <p:spPr>
          <a:xfrm>
            <a:off x="11991902" y="460690"/>
            <a:ext cx="9993253" cy="730492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green plant in clear glass v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4487" y="3540722"/>
            <a:ext cx="3712602" cy="226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619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641" y="365125"/>
            <a:ext cx="10783159" cy="1325563"/>
          </a:xfrm>
        </p:spPr>
        <p:txBody>
          <a:bodyPr/>
          <a:lstStyle/>
          <a:p>
            <a:r>
              <a:rPr lang="en-US" dirty="0">
                <a:solidFill>
                  <a:schemeClr val="accent2"/>
                </a:solidFill>
              </a:rPr>
              <a:t>What are the economics of a negotiated rate?</a:t>
            </a:r>
          </a:p>
        </p:txBody>
      </p:sp>
      <p:sp>
        <p:nvSpPr>
          <p:cNvPr id="3" name="Content Placeholder 2"/>
          <p:cNvSpPr>
            <a:spLocks noGrp="1"/>
          </p:cNvSpPr>
          <p:nvPr>
            <p:ph idx="1"/>
          </p:nvPr>
        </p:nvSpPr>
        <p:spPr>
          <a:xfrm>
            <a:off x="838200" y="1825625"/>
            <a:ext cx="10515600" cy="4093544"/>
          </a:xfrm>
        </p:spPr>
        <p:txBody>
          <a:bodyPr>
            <a:normAutofit fontScale="92500" lnSpcReduction="20000"/>
          </a:bodyPr>
          <a:lstStyle/>
          <a:p>
            <a:r>
              <a:rPr lang="en-US" dirty="0"/>
              <a:t>Not every public accounting firm or outsourced bookkeeper has the expertise to compute a negotiated rate</a:t>
            </a:r>
          </a:p>
          <a:p>
            <a:r>
              <a:rPr lang="en-US" dirty="0"/>
              <a:t>So where do you go?</a:t>
            </a:r>
          </a:p>
          <a:p>
            <a:r>
              <a:rPr lang="en-US" dirty="0"/>
              <a:t>Do your research, go to other nonprofit leaders that have one.  Go to Greater Washington Society of CPAs (that’s for DC) or MD Association of CPAs – someone there may know who has this expertise.</a:t>
            </a:r>
          </a:p>
          <a:p>
            <a:r>
              <a:rPr lang="en-US" dirty="0"/>
              <a:t>What will it cost?  There will be a fee (depending on your size and quality of records).  </a:t>
            </a:r>
          </a:p>
          <a:p>
            <a:r>
              <a:rPr lang="en-US" dirty="0"/>
              <a:t>Weigh that with being able to get higher cost recovery (difference between your 10 % DMR and the negotiated rate with the state multiplied by the value of your grant or contract award/s.</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4"/>
          </p:nvPr>
        </p:nvSpPr>
        <p:spPr/>
        <p:txBody>
          <a:bodyPr/>
          <a:lstStyle/>
          <a:p>
            <a:fld id="{5AA7A523-9D74-42B7-816E-36A8953E3CB0}" type="slidenum">
              <a:rPr lang="en-US" smtClean="0"/>
              <a:t>25</a:t>
            </a:fld>
            <a:endParaRPr lang="en-US" dirty="0"/>
          </a:p>
        </p:txBody>
      </p:sp>
    </p:spTree>
    <p:extLst>
      <p:ext uri="{BB962C8B-B14F-4D97-AF65-F5344CB8AC3E}">
        <p14:creationId xmlns:p14="http://schemas.microsoft.com/office/powerpoint/2010/main" val="2007132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Things that might impact your fee for preparing your rate</a:t>
            </a:r>
          </a:p>
        </p:txBody>
      </p:sp>
      <p:sp>
        <p:nvSpPr>
          <p:cNvPr id="3" name="Content Placeholder 2"/>
          <p:cNvSpPr>
            <a:spLocks noGrp="1"/>
          </p:cNvSpPr>
          <p:nvPr>
            <p:ph idx="1"/>
          </p:nvPr>
        </p:nvSpPr>
        <p:spPr/>
        <p:txBody>
          <a:bodyPr/>
          <a:lstStyle/>
          <a:p>
            <a:r>
              <a:rPr lang="en-US" dirty="0"/>
              <a:t>Quality of your outsourced accountant and related books and records</a:t>
            </a:r>
          </a:p>
          <a:p>
            <a:pPr lvl="1"/>
            <a:r>
              <a:rPr lang="en-US" dirty="0"/>
              <a:t>If they are really good they can be trained to do it for you</a:t>
            </a:r>
          </a:p>
          <a:p>
            <a:r>
              <a:rPr lang="en-US" dirty="0"/>
              <a:t>Reconciliation between your books and the audit</a:t>
            </a:r>
          </a:p>
          <a:p>
            <a:r>
              <a:rPr lang="en-US" dirty="0"/>
              <a:t>Size of organization in terms of revenue</a:t>
            </a:r>
          </a:p>
          <a:p>
            <a:r>
              <a:rPr lang="en-US" dirty="0"/>
              <a:t>Your general ledger account structure </a:t>
            </a:r>
          </a:p>
          <a:p>
            <a:pPr lvl="1"/>
            <a:r>
              <a:rPr lang="en-US" dirty="0"/>
              <a:t>Is it structured to track direct and indirect costs?</a:t>
            </a:r>
          </a:p>
          <a:p>
            <a:r>
              <a:rPr lang="en-US" dirty="0"/>
              <a:t>If the grant value is too small (like $20,000), it doesn’t make sense  - just stick with the DMR (de </a:t>
            </a:r>
            <a:r>
              <a:rPr lang="en-US" dirty="0" err="1"/>
              <a:t>minimus</a:t>
            </a:r>
            <a:r>
              <a:rPr lang="en-US" dirty="0"/>
              <a:t> rate)</a:t>
            </a:r>
          </a:p>
        </p:txBody>
      </p:sp>
      <p:sp>
        <p:nvSpPr>
          <p:cNvPr id="5" name="Slide Number Placeholder 4"/>
          <p:cNvSpPr>
            <a:spLocks noGrp="1"/>
          </p:cNvSpPr>
          <p:nvPr>
            <p:ph type="sldNum" sz="quarter" idx="4"/>
          </p:nvPr>
        </p:nvSpPr>
        <p:spPr/>
        <p:txBody>
          <a:bodyPr/>
          <a:lstStyle/>
          <a:p>
            <a:fld id="{5AA7A523-9D74-42B7-816E-36A8953E3CB0}" type="slidenum">
              <a:rPr lang="en-US" smtClean="0"/>
              <a:t>26</a:t>
            </a:fld>
            <a:endParaRPr lang="en-US" dirty="0"/>
          </a:p>
        </p:txBody>
      </p:sp>
    </p:spTree>
    <p:extLst>
      <p:ext uri="{BB962C8B-B14F-4D97-AF65-F5344CB8AC3E}">
        <p14:creationId xmlns:p14="http://schemas.microsoft.com/office/powerpoint/2010/main" val="4068185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solidFill>
                  <a:schemeClr val="accent2"/>
                </a:solidFill>
              </a:rPr>
            </a:br>
            <a:r>
              <a:rPr lang="en-US" dirty="0">
                <a:solidFill>
                  <a:schemeClr val="accent2"/>
                </a:solidFill>
              </a:rPr>
              <a:t>Q and A and Next steps</a:t>
            </a:r>
          </a:p>
        </p:txBody>
      </p:sp>
      <p:sp>
        <p:nvSpPr>
          <p:cNvPr id="3" name="Content Placeholder 2"/>
          <p:cNvSpPr>
            <a:spLocks noGrp="1"/>
          </p:cNvSpPr>
          <p:nvPr>
            <p:ph idx="1"/>
          </p:nvPr>
        </p:nvSpPr>
        <p:spPr>
          <a:xfrm>
            <a:off x="838200" y="1825625"/>
            <a:ext cx="10515600" cy="4226167"/>
          </a:xfrm>
        </p:spPr>
        <p:txBody>
          <a:bodyPr>
            <a:normAutofit/>
          </a:bodyPr>
          <a:lstStyle/>
          <a:p>
            <a:pPr marL="0" indent="0">
              <a:buNone/>
            </a:pPr>
            <a:r>
              <a:rPr lang="en-US" u="sng" dirty="0"/>
              <a:t>Resources</a:t>
            </a:r>
          </a:p>
          <a:p>
            <a:r>
              <a:rPr lang="en-US" dirty="0"/>
              <a:t>https://blog.blackbaud.com/making-a-case-for-calculating-your-nonprofits-indirect-costs/</a:t>
            </a:r>
          </a:p>
          <a:p>
            <a:r>
              <a:rPr lang="en-US" dirty="0">
                <a:hlinkClick r:id="rId2"/>
              </a:rPr>
              <a:t>https://www.nonprofitnicra.org/?gclid=Cj0KCQjwlN6wBhCcARIsAKZvD5i8L3OPtsVdmpCQs2hoKlwkZV3KD9fgqDiAyZ2IFbu1kcrEUBJGDkcaAqXsEALw_wcB</a:t>
            </a:r>
            <a:endParaRPr lang="en-US" dirty="0"/>
          </a:p>
          <a:p>
            <a:r>
              <a:rPr lang="en-US" dirty="0"/>
              <a:t>https://fairchance.box.com/s/dfdyn8u5e9hfmpk4cm3g4po4tdgu3ne5</a:t>
            </a:r>
          </a:p>
          <a:p>
            <a:r>
              <a:rPr lang="en-US" dirty="0"/>
              <a:t>Almost every federal agency has a guide calculating nonprofit indirect cost rates</a:t>
            </a:r>
          </a:p>
          <a:p>
            <a:pPr marL="0" indent="0">
              <a:buNone/>
            </a:pPr>
            <a:endParaRPr lang="en-US" dirty="0"/>
          </a:p>
          <a:p>
            <a:endParaRPr lang="en-US" dirty="0"/>
          </a:p>
        </p:txBody>
      </p:sp>
      <p:sp>
        <p:nvSpPr>
          <p:cNvPr id="5" name="Slide Number Placeholder 4"/>
          <p:cNvSpPr>
            <a:spLocks noGrp="1"/>
          </p:cNvSpPr>
          <p:nvPr>
            <p:ph type="sldNum" sz="quarter" idx="4"/>
          </p:nvPr>
        </p:nvSpPr>
        <p:spPr/>
        <p:txBody>
          <a:bodyPr/>
          <a:lstStyle/>
          <a:p>
            <a:fld id="{5AA7A523-9D74-42B7-816E-36A8953E3CB0}" type="slidenum">
              <a:rPr lang="en-US" smtClean="0"/>
              <a:t>27</a:t>
            </a:fld>
            <a:endParaRPr lang="en-US" dirty="0"/>
          </a:p>
        </p:txBody>
      </p:sp>
    </p:spTree>
    <p:extLst>
      <p:ext uri="{BB962C8B-B14F-4D97-AF65-F5344CB8AC3E}">
        <p14:creationId xmlns:p14="http://schemas.microsoft.com/office/powerpoint/2010/main" val="2757864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94185"/>
            <a:ext cx="10515600" cy="3567012"/>
          </a:xfrm>
        </p:spPr>
        <p:txBody>
          <a:bodyPr>
            <a:normAutofit fontScale="92500" lnSpcReduction="20000"/>
          </a:bodyPr>
          <a:lstStyle/>
          <a:p>
            <a:r>
              <a:rPr lang="en-US" sz="4000" b="1" dirty="0"/>
              <a:t>Bottom line:  </a:t>
            </a:r>
            <a:r>
              <a:rPr lang="en-US" sz="4000" dirty="0"/>
              <a:t>DC agencies can no longer arbitrarily limit overhead or administrative or indirect costs on all grants and contracts!</a:t>
            </a:r>
          </a:p>
          <a:p>
            <a:r>
              <a:rPr lang="en-US" sz="4000" dirty="0"/>
              <a:t>If you have a federally approved NICRA – you get it!</a:t>
            </a:r>
          </a:p>
          <a:p>
            <a:r>
              <a:rPr lang="en-US" sz="4000" dirty="0"/>
              <a:t>If you don’t have a NICRA – there are now 4 ways you can justify an indirect cost rate on a DC contract or grant.  This is effective for contracts/grants under $1 million Oct. 1, 2021.</a:t>
            </a:r>
          </a:p>
        </p:txBody>
      </p:sp>
      <p:sp>
        <p:nvSpPr>
          <p:cNvPr id="4" name="Date Placeholder 3"/>
          <p:cNvSpPr>
            <a:spLocks noGrp="1"/>
          </p:cNvSpPr>
          <p:nvPr>
            <p:ph type="dt" sz="half" idx="10"/>
          </p:nvPr>
        </p:nvSpPr>
        <p:spPr/>
        <p:txBody>
          <a:bodyPr/>
          <a:lstStyle/>
          <a:p>
            <a:fld id="{B70AE876-4AED-425D-A508-E53A2410E17E}" type="datetime1">
              <a:rPr lang="en-US" smtClean="0"/>
              <a:t>4/11/2024</a:t>
            </a:fld>
            <a:endParaRPr lang="en-US" dirty="0"/>
          </a:p>
        </p:txBody>
      </p:sp>
      <p:sp>
        <p:nvSpPr>
          <p:cNvPr id="5" name="Slide Number Placeholder 4"/>
          <p:cNvSpPr>
            <a:spLocks noGrp="1"/>
          </p:cNvSpPr>
          <p:nvPr>
            <p:ph type="sldNum" sz="quarter" idx="4"/>
          </p:nvPr>
        </p:nvSpPr>
        <p:spPr/>
        <p:txBody>
          <a:bodyPr/>
          <a:lstStyle/>
          <a:p>
            <a:fld id="{5AA7A523-9D74-42B7-816E-36A8953E3CB0}" type="slidenum">
              <a:rPr lang="en-US" smtClean="0"/>
              <a:t>3</a:t>
            </a:fld>
            <a:endParaRPr lang="en-US" dirty="0"/>
          </a:p>
        </p:txBody>
      </p:sp>
      <p:pic>
        <p:nvPicPr>
          <p:cNvPr id="6" name="Picture 5"/>
          <p:cNvPicPr>
            <a:picLocks noChangeAspect="1"/>
          </p:cNvPicPr>
          <p:nvPr/>
        </p:nvPicPr>
        <p:blipFill>
          <a:blip r:embed="rId3"/>
          <a:stretch>
            <a:fillRect/>
          </a:stretch>
        </p:blipFill>
        <p:spPr>
          <a:xfrm>
            <a:off x="2073106" y="538966"/>
            <a:ext cx="7350100" cy="1981378"/>
          </a:xfrm>
          <a:prstGeom prst="rect">
            <a:avLst/>
          </a:prstGeom>
        </p:spPr>
      </p:pic>
      <p:sp>
        <p:nvSpPr>
          <p:cNvPr id="2" name="Title 1"/>
          <p:cNvSpPr>
            <a:spLocks noGrp="1"/>
          </p:cNvSpPr>
          <p:nvPr>
            <p:ph type="title"/>
          </p:nvPr>
        </p:nvSpPr>
        <p:spPr/>
        <p:txBody>
          <a:bodyPr>
            <a:normAutofit/>
          </a:bodyPr>
          <a:lstStyle/>
          <a:p>
            <a:r>
              <a:rPr lang="en-US" sz="4000" dirty="0">
                <a:solidFill>
                  <a:srgbClr val="028482"/>
                </a:solidFill>
              </a:rPr>
              <a:t>Overview of the Nonprofit Fair Compensation Law</a:t>
            </a:r>
          </a:p>
        </p:txBody>
      </p:sp>
    </p:spTree>
    <p:extLst>
      <p:ext uri="{BB962C8B-B14F-4D97-AF65-F5344CB8AC3E}">
        <p14:creationId xmlns:p14="http://schemas.microsoft.com/office/powerpoint/2010/main" val="4062480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9499"/>
            <a:ext cx="10515600" cy="811189"/>
          </a:xfrm>
        </p:spPr>
        <p:txBody>
          <a:bodyPr>
            <a:normAutofit fontScale="90000"/>
          </a:bodyPr>
          <a:lstStyle/>
          <a:p>
            <a:r>
              <a:rPr lang="en-US" dirty="0">
                <a:solidFill>
                  <a:srgbClr val="028482"/>
                </a:solidFill>
              </a:rPr>
              <a:t>DC Contracts and Grants Managers must accept one of the following from you…</a:t>
            </a:r>
            <a:br>
              <a:rPr lang="en-US" dirty="0"/>
            </a:br>
            <a:endParaRPr lang="en-US" dirty="0"/>
          </a:p>
        </p:txBody>
      </p:sp>
      <p:sp>
        <p:nvSpPr>
          <p:cNvPr id="3" name="Content Placeholder 2"/>
          <p:cNvSpPr>
            <a:spLocks noGrp="1"/>
          </p:cNvSpPr>
          <p:nvPr>
            <p:ph idx="1"/>
          </p:nvPr>
        </p:nvSpPr>
        <p:spPr>
          <a:xfrm>
            <a:off x="838200" y="1825625"/>
            <a:ext cx="10515600" cy="4254088"/>
          </a:xfrm>
        </p:spPr>
        <p:txBody>
          <a:bodyPr>
            <a:normAutofit fontScale="85000" lnSpcReduction="20000"/>
          </a:bodyPr>
          <a:lstStyle/>
          <a:p>
            <a:pPr marL="0" indent="0">
              <a:buNone/>
            </a:pPr>
            <a:r>
              <a:rPr lang="en-US" dirty="0"/>
              <a:t>In submitting a budget for a contract or grant, for Indirect or Administrative Costs an organization may… </a:t>
            </a:r>
          </a:p>
          <a:p>
            <a:pPr marL="514350" indent="-514350">
              <a:spcBef>
                <a:spcPts val="1400"/>
              </a:spcBef>
              <a:buFont typeface="+mj-lt"/>
              <a:buAutoNum type="arabicPeriod"/>
            </a:pPr>
            <a:r>
              <a:rPr lang="en-US" dirty="0"/>
              <a:t>take a standard 10% de </a:t>
            </a:r>
            <a:r>
              <a:rPr lang="en-US" dirty="0" err="1"/>
              <a:t>minimus</a:t>
            </a:r>
            <a:r>
              <a:rPr lang="en-US" dirty="0"/>
              <a:t> rate of all direct costs </a:t>
            </a:r>
          </a:p>
          <a:p>
            <a:pPr marL="514350" indent="-514350">
              <a:spcBef>
                <a:spcPts val="1400"/>
              </a:spcBef>
              <a:buFont typeface="+mj-lt"/>
              <a:buAutoNum type="arabicPeriod"/>
            </a:pPr>
            <a:r>
              <a:rPr lang="en-US" dirty="0"/>
              <a:t>negotiate a new percentage indirect cost rate with the District grant/contract-awarding agency (Regulations on this are coming from the Assistant City </a:t>
            </a:r>
            <a:r>
              <a:rPr lang="en-US" dirty="0" err="1"/>
              <a:t>Administor’s</a:t>
            </a:r>
            <a:r>
              <a:rPr lang="en-US" dirty="0"/>
              <a:t> Office – stay tuned!).</a:t>
            </a:r>
          </a:p>
          <a:p>
            <a:pPr marL="514350" indent="-514350">
              <a:spcBef>
                <a:spcPts val="1400"/>
              </a:spcBef>
              <a:buFont typeface="+mj-lt"/>
              <a:buAutoNum type="arabicPeriod"/>
            </a:pPr>
            <a:r>
              <a:rPr lang="en-US" dirty="0"/>
              <a:t>use a previously negotiated rate (negotiated within the last two years) with a different DC government agency.</a:t>
            </a:r>
          </a:p>
          <a:p>
            <a:pPr marL="514350" indent="-514350">
              <a:spcBef>
                <a:spcPts val="1400"/>
              </a:spcBef>
              <a:buFont typeface="+mj-lt"/>
              <a:buAutoNum type="arabicPeriod"/>
            </a:pPr>
            <a:r>
              <a:rPr lang="en-US" dirty="0"/>
              <a:t>engage a Certified Public Accountant (CPA) to develop a percentage rate and base amount based on the organization’s audited financial statements from the immediately preceding fiscal year, pursuant to the OMB guidance, and certified in writing by the CPA. This option supports nonprofits who seek professional assistance in developing their indirect cost rate.</a:t>
            </a:r>
          </a:p>
          <a:p>
            <a:endParaRPr lang="en-US" dirty="0"/>
          </a:p>
        </p:txBody>
      </p:sp>
      <p:sp>
        <p:nvSpPr>
          <p:cNvPr id="4" name="Date Placeholder 3"/>
          <p:cNvSpPr>
            <a:spLocks noGrp="1"/>
          </p:cNvSpPr>
          <p:nvPr>
            <p:ph type="dt" sz="half" idx="10"/>
          </p:nvPr>
        </p:nvSpPr>
        <p:spPr/>
        <p:txBody>
          <a:bodyPr/>
          <a:lstStyle/>
          <a:p>
            <a:fld id="{B70AE876-4AED-425D-A508-E53A2410E17E}" type="datetime1">
              <a:rPr lang="en-US" smtClean="0"/>
              <a:t>4/11/2024</a:t>
            </a:fld>
            <a:endParaRPr lang="en-US" dirty="0"/>
          </a:p>
        </p:txBody>
      </p:sp>
      <p:sp>
        <p:nvSpPr>
          <p:cNvPr id="5" name="Slide Number Placeholder 4"/>
          <p:cNvSpPr>
            <a:spLocks noGrp="1"/>
          </p:cNvSpPr>
          <p:nvPr>
            <p:ph type="sldNum" sz="quarter" idx="4"/>
          </p:nvPr>
        </p:nvSpPr>
        <p:spPr/>
        <p:txBody>
          <a:bodyPr/>
          <a:lstStyle/>
          <a:p>
            <a:fld id="{5AA7A523-9D74-42B7-816E-36A8953E3CB0}" type="slidenum">
              <a:rPr lang="en-US" smtClean="0"/>
              <a:t>4</a:t>
            </a:fld>
            <a:endParaRPr lang="en-US" dirty="0"/>
          </a:p>
        </p:txBody>
      </p:sp>
    </p:spTree>
    <p:extLst>
      <p:ext uri="{BB962C8B-B14F-4D97-AF65-F5344CB8AC3E}">
        <p14:creationId xmlns:p14="http://schemas.microsoft.com/office/powerpoint/2010/main" val="159659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69" y="365125"/>
            <a:ext cx="11468390" cy="1325563"/>
          </a:xfrm>
        </p:spPr>
        <p:txBody>
          <a:bodyPr/>
          <a:lstStyle/>
          <a:p>
            <a:r>
              <a:rPr lang="en-US" dirty="0">
                <a:solidFill>
                  <a:srgbClr val="028482"/>
                </a:solidFill>
              </a:rPr>
              <a:t>Learning Outcomes for this Session – </a:t>
            </a:r>
            <a:br>
              <a:rPr lang="en-US" dirty="0">
                <a:solidFill>
                  <a:srgbClr val="028482"/>
                </a:solidFill>
              </a:rPr>
            </a:br>
            <a:r>
              <a:rPr lang="en-US" dirty="0">
                <a:solidFill>
                  <a:srgbClr val="028482"/>
                </a:solidFill>
              </a:rPr>
              <a:t>Participants will…</a:t>
            </a:r>
          </a:p>
        </p:txBody>
      </p:sp>
      <p:sp>
        <p:nvSpPr>
          <p:cNvPr id="3" name="Content Placeholder 2"/>
          <p:cNvSpPr>
            <a:spLocks noGrp="1"/>
          </p:cNvSpPr>
          <p:nvPr>
            <p:ph idx="1"/>
          </p:nvPr>
        </p:nvSpPr>
        <p:spPr>
          <a:xfrm>
            <a:off x="838200" y="2150533"/>
            <a:ext cx="10515600" cy="3583695"/>
          </a:xfrm>
        </p:spPr>
        <p:txBody>
          <a:bodyPr/>
          <a:lstStyle/>
          <a:p>
            <a:r>
              <a:rPr lang="en-US" dirty="0"/>
              <a:t>Understand fundamentals of indirect rate calculation under OMB Uniform Guidance</a:t>
            </a:r>
          </a:p>
          <a:p>
            <a:r>
              <a:rPr lang="en-US" dirty="0"/>
              <a:t>Understand “likely” definition of “certified” and how to get your rate certified in writing</a:t>
            </a:r>
          </a:p>
          <a:p>
            <a:r>
              <a:rPr lang="en-US" dirty="0"/>
              <a:t>Understand economics of this process, what it involves, potential costs, and determine it’s worth for your organization</a:t>
            </a:r>
          </a:p>
          <a:p>
            <a:r>
              <a:rPr lang="en-US" dirty="0"/>
              <a:t>Learn basics of negotiation with your contract or grants officer</a:t>
            </a:r>
          </a:p>
          <a:p>
            <a:endParaRPr lang="en-US" dirty="0"/>
          </a:p>
        </p:txBody>
      </p:sp>
      <p:sp>
        <p:nvSpPr>
          <p:cNvPr id="4" name="Date Placeholder 3"/>
          <p:cNvSpPr>
            <a:spLocks noGrp="1"/>
          </p:cNvSpPr>
          <p:nvPr>
            <p:ph type="dt" sz="half" idx="10"/>
          </p:nvPr>
        </p:nvSpPr>
        <p:spPr/>
        <p:txBody>
          <a:bodyPr/>
          <a:lstStyle/>
          <a:p>
            <a:fld id="{B70AE876-4AED-425D-A508-E53A2410E17E}" type="datetime1">
              <a:rPr lang="en-US" smtClean="0"/>
              <a:t>4/11/2024</a:t>
            </a:fld>
            <a:endParaRPr lang="en-US" dirty="0"/>
          </a:p>
        </p:txBody>
      </p:sp>
      <p:sp>
        <p:nvSpPr>
          <p:cNvPr id="5" name="Slide Number Placeholder 4"/>
          <p:cNvSpPr>
            <a:spLocks noGrp="1"/>
          </p:cNvSpPr>
          <p:nvPr>
            <p:ph type="sldNum" sz="quarter" idx="4"/>
          </p:nvPr>
        </p:nvSpPr>
        <p:spPr/>
        <p:txBody>
          <a:bodyPr/>
          <a:lstStyle/>
          <a:p>
            <a:fld id="{5AA7A523-9D74-42B7-816E-36A8953E3CB0}" type="slidenum">
              <a:rPr lang="en-US" smtClean="0"/>
              <a:t>5</a:t>
            </a:fld>
            <a:endParaRPr lang="en-US" dirty="0"/>
          </a:p>
        </p:txBody>
      </p:sp>
    </p:spTree>
    <p:extLst>
      <p:ext uri="{BB962C8B-B14F-4D97-AF65-F5344CB8AC3E}">
        <p14:creationId xmlns:p14="http://schemas.microsoft.com/office/powerpoint/2010/main" val="2388538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1" y="6205837"/>
            <a:ext cx="492578" cy="41688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2192000" cy="7743601"/>
          </a:xfrm>
          <a:prstGeom prst="rect">
            <a:avLst/>
          </a:prstGeom>
        </p:spPr>
      </p:pic>
      <p:cxnSp>
        <p:nvCxnSpPr>
          <p:cNvPr id="12" name="Straight Connector 11"/>
          <p:cNvCxnSpPr/>
          <p:nvPr/>
        </p:nvCxnSpPr>
        <p:spPr>
          <a:xfrm flipV="1">
            <a:off x="591671" y="3266335"/>
            <a:ext cx="10972800" cy="49710"/>
          </a:xfrm>
          <a:prstGeom prst="line">
            <a:avLst/>
          </a:prstGeom>
          <a:ln w="12700">
            <a:gradFill>
              <a:gsLst>
                <a:gs pos="0">
                  <a:schemeClr val="tx2"/>
                </a:gs>
                <a:gs pos="79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383908" y="1368110"/>
            <a:ext cx="11966309" cy="8515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Advantages of Indirect Rates</a:t>
            </a:r>
          </a:p>
        </p:txBody>
      </p:sp>
    </p:spTree>
    <p:extLst>
      <p:ext uri="{BB962C8B-B14F-4D97-AF65-F5344CB8AC3E}">
        <p14:creationId xmlns:p14="http://schemas.microsoft.com/office/powerpoint/2010/main" val="1319034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1534647"/>
            <a:ext cx="11395587" cy="4523740"/>
          </a:xfrm>
        </p:spPr>
        <p:txBody>
          <a:bodyPr/>
          <a:lstStyle/>
          <a:p>
            <a:r>
              <a:rPr lang="en-US" b="1" dirty="0">
                <a:solidFill>
                  <a:srgbClr val="E47A26"/>
                </a:solidFill>
                <a:latin typeface="+mn-lt"/>
              </a:rPr>
              <a:t>Recover </a:t>
            </a:r>
            <a:r>
              <a:rPr lang="en-US" dirty="0">
                <a:latin typeface="+mn-lt"/>
              </a:rPr>
              <a:t>– Goal is to recover all administrative costs: executive, finance, HR, IT, procurement, general admin</a:t>
            </a:r>
          </a:p>
          <a:p>
            <a:r>
              <a:rPr lang="en-US" b="1" dirty="0">
                <a:solidFill>
                  <a:srgbClr val="E47A26"/>
                </a:solidFill>
                <a:latin typeface="+mn-lt"/>
              </a:rPr>
              <a:t>Sustainability – </a:t>
            </a:r>
            <a:r>
              <a:rPr lang="en-US" dirty="0">
                <a:latin typeface="+mn-lt"/>
              </a:rPr>
              <a:t>Recovering only direct costs leads to possible “going-concern” issues</a:t>
            </a:r>
          </a:p>
          <a:p>
            <a:r>
              <a:rPr lang="en-US" b="1" dirty="0">
                <a:solidFill>
                  <a:srgbClr val="E47A26"/>
                </a:solidFill>
                <a:latin typeface="+mn-lt"/>
              </a:rPr>
              <a:t>Permitted on direct funded awards – </a:t>
            </a:r>
            <a:r>
              <a:rPr lang="en-US" dirty="0">
                <a:latin typeface="+mn-lt"/>
              </a:rPr>
              <a:t>Direct prime grants with most Federal agencies permits full recovery of indirect</a:t>
            </a:r>
          </a:p>
          <a:p>
            <a:r>
              <a:rPr lang="en-US" b="1" dirty="0">
                <a:solidFill>
                  <a:srgbClr val="E47A26"/>
                </a:solidFill>
                <a:latin typeface="+mn-lt"/>
              </a:rPr>
              <a:t>DC and MD laws have changed – </a:t>
            </a:r>
            <a:r>
              <a:rPr lang="en-US" dirty="0">
                <a:latin typeface="+mn-lt"/>
              </a:rPr>
              <a:t>Nonprofit Fair Compensation Act allows recovery of Federal NICRA, negotiation of rate</a:t>
            </a:r>
          </a:p>
          <a:p>
            <a:r>
              <a:rPr lang="en-US" b="1" dirty="0">
                <a:solidFill>
                  <a:srgbClr val="E47A26"/>
                </a:solidFill>
                <a:latin typeface="+mn-lt"/>
              </a:rPr>
              <a:t>Higher recovery than the 10% De Minimis Rate (DMR) – </a:t>
            </a:r>
            <a:r>
              <a:rPr lang="en-US" dirty="0">
                <a:latin typeface="+mn-lt"/>
              </a:rPr>
              <a:t>The DMR permits only a 10% fixed rate on MTDC base</a:t>
            </a:r>
          </a:p>
          <a:p>
            <a:r>
              <a:rPr lang="en-US" b="1" dirty="0">
                <a:solidFill>
                  <a:srgbClr val="E47A26"/>
                </a:solidFill>
                <a:latin typeface="+mn-lt"/>
              </a:rPr>
              <a:t>Easy to compute-</a:t>
            </a:r>
            <a:r>
              <a:rPr lang="en-US" dirty="0">
                <a:latin typeface="+mn-lt"/>
              </a:rPr>
              <a:t> Indirect rates are fractions: numerator / denominator, ratio applied to direct grant cost</a:t>
            </a:r>
          </a:p>
          <a:p>
            <a:r>
              <a:rPr lang="en-US" b="1" dirty="0">
                <a:solidFill>
                  <a:srgbClr val="E47A26"/>
                </a:solidFill>
                <a:latin typeface="+mn-lt"/>
              </a:rPr>
              <a:t>Fractional methodology vs. specific identification – </a:t>
            </a:r>
            <a:r>
              <a:rPr lang="en-US" dirty="0">
                <a:latin typeface="+mn-lt"/>
              </a:rPr>
              <a:t>Group your indirect cost over denominator in lieu of listing items</a:t>
            </a:r>
          </a:p>
          <a:p>
            <a:r>
              <a:rPr lang="en-US" b="1" dirty="0">
                <a:solidFill>
                  <a:srgbClr val="E47A26"/>
                </a:solidFill>
                <a:latin typeface="+mn-lt"/>
              </a:rPr>
              <a:t>Accepted methodology – </a:t>
            </a:r>
            <a:r>
              <a:rPr lang="en-US" dirty="0">
                <a:latin typeface="+mn-lt"/>
              </a:rPr>
              <a:t>Certain methodologies are accepted by the government in the Uniform Guidance 2 CFR 200</a:t>
            </a:r>
          </a:p>
          <a:p>
            <a:endParaRPr lang="en-US" dirty="0"/>
          </a:p>
          <a:p>
            <a:endParaRPr lang="en-US" dirty="0"/>
          </a:p>
          <a:p>
            <a:pPr marL="0" indent="0">
              <a:buNone/>
            </a:pPr>
            <a:endParaRPr lang="en-US" dirty="0"/>
          </a:p>
          <a:p>
            <a:endParaRPr lang="en-US" dirty="0"/>
          </a:p>
          <a:p>
            <a:endParaRPr lang="en-US" dirty="0"/>
          </a:p>
        </p:txBody>
      </p:sp>
      <p:sp>
        <p:nvSpPr>
          <p:cNvPr id="3" name="Title 2"/>
          <p:cNvSpPr>
            <a:spLocks noGrp="1"/>
          </p:cNvSpPr>
          <p:nvPr>
            <p:ph type="title"/>
          </p:nvPr>
        </p:nvSpPr>
        <p:spPr>
          <a:xfrm>
            <a:off x="609600" y="439749"/>
            <a:ext cx="10972800" cy="607273"/>
          </a:xfrm>
        </p:spPr>
        <p:txBody>
          <a:bodyPr>
            <a:noAutofit/>
          </a:bodyPr>
          <a:lstStyle/>
          <a:p>
            <a:pPr algn="l"/>
            <a:r>
              <a:rPr lang="en-US" sz="4400" b="1" dirty="0">
                <a:solidFill>
                  <a:srgbClr val="028482"/>
                </a:solidFill>
                <a:latin typeface="+mj-lt"/>
              </a:rPr>
              <a:t>Advantages of Using Indirect Rates</a:t>
            </a:r>
          </a:p>
        </p:txBody>
      </p:sp>
      <p:sp>
        <p:nvSpPr>
          <p:cNvPr id="5" name="Slide Number Placeholder 4"/>
          <p:cNvSpPr>
            <a:spLocks noGrp="1"/>
          </p:cNvSpPr>
          <p:nvPr>
            <p:ph type="sldNum" sz="quarter" idx="12"/>
          </p:nvPr>
        </p:nvSpPr>
        <p:spPr/>
        <p:txBody>
          <a:bodyPr/>
          <a:lstStyle/>
          <a:p>
            <a:fld id="{3F582A62-F960-49DA-84FD-151886DC7CE4}" type="slidenum">
              <a:rPr lang="en-US" smtClean="0"/>
              <a:pPr/>
              <a:t>7</a:t>
            </a:fld>
            <a:endParaRPr lang="en-US" dirty="0"/>
          </a:p>
        </p:txBody>
      </p:sp>
    </p:spTree>
    <p:extLst>
      <p:ext uri="{BB962C8B-B14F-4D97-AF65-F5344CB8AC3E}">
        <p14:creationId xmlns:p14="http://schemas.microsoft.com/office/powerpoint/2010/main" val="3668941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3866" y="0"/>
            <a:ext cx="9707033" cy="647135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1" y="6205837"/>
            <a:ext cx="492578" cy="416886"/>
          </a:xfrm>
          <a:prstGeom prst="rect">
            <a:avLst/>
          </a:prstGeom>
        </p:spPr>
      </p:pic>
      <p:cxnSp>
        <p:nvCxnSpPr>
          <p:cNvPr id="12" name="Straight Connector 11"/>
          <p:cNvCxnSpPr/>
          <p:nvPr/>
        </p:nvCxnSpPr>
        <p:spPr>
          <a:xfrm flipV="1">
            <a:off x="591671" y="3266335"/>
            <a:ext cx="10972800" cy="49710"/>
          </a:xfrm>
          <a:prstGeom prst="line">
            <a:avLst/>
          </a:prstGeom>
          <a:ln w="12700">
            <a:gradFill>
              <a:gsLst>
                <a:gs pos="0">
                  <a:schemeClr val="tx2"/>
                </a:gs>
                <a:gs pos="79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609601" y="2317460"/>
            <a:ext cx="10972800" cy="457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How to Calculate Indirect Rates</a:t>
            </a:r>
          </a:p>
        </p:txBody>
      </p:sp>
    </p:spTree>
    <p:extLst>
      <p:ext uri="{BB962C8B-B14F-4D97-AF65-F5344CB8AC3E}">
        <p14:creationId xmlns:p14="http://schemas.microsoft.com/office/powerpoint/2010/main" val="219665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8067" y="1681643"/>
            <a:ext cx="11482351" cy="4523740"/>
          </a:xfrm>
        </p:spPr>
        <p:txBody>
          <a:bodyPr/>
          <a:lstStyle/>
          <a:p>
            <a:pPr marL="0" indent="0">
              <a:lnSpc>
                <a:spcPct val="100000"/>
              </a:lnSpc>
              <a:spcBef>
                <a:spcPts val="600"/>
              </a:spcBef>
              <a:buNone/>
            </a:pPr>
            <a:r>
              <a:rPr lang="en-US" sz="3200" dirty="0">
                <a:solidFill>
                  <a:schemeClr val="accent1"/>
                </a:solidFill>
                <a:latin typeface="+mn-lt"/>
              </a:rPr>
              <a:t>Indirect rates are synonymous with:</a:t>
            </a:r>
          </a:p>
          <a:p>
            <a:pPr>
              <a:lnSpc>
                <a:spcPct val="100000"/>
              </a:lnSpc>
              <a:spcBef>
                <a:spcPts val="600"/>
              </a:spcBef>
            </a:pPr>
            <a:r>
              <a:rPr lang="en-US" sz="2400" dirty="0">
                <a:solidFill>
                  <a:srgbClr val="404A66"/>
                </a:solidFill>
                <a:latin typeface="+mn-lt"/>
              </a:rPr>
              <a:t>Burdens, loading, overhead  - all equates to “administrative costs”</a:t>
            </a:r>
          </a:p>
          <a:p>
            <a:pPr marL="0" indent="0">
              <a:lnSpc>
                <a:spcPct val="100000"/>
              </a:lnSpc>
              <a:spcBef>
                <a:spcPts val="600"/>
              </a:spcBef>
              <a:buNone/>
            </a:pPr>
            <a:r>
              <a:rPr lang="en-US" sz="3200" dirty="0">
                <a:solidFill>
                  <a:schemeClr val="accent1"/>
                </a:solidFill>
                <a:latin typeface="+mn-lt"/>
              </a:rPr>
              <a:t>Different Types of Indirect Costs: </a:t>
            </a:r>
          </a:p>
          <a:p>
            <a:pPr marL="457200" indent="-457200">
              <a:lnSpc>
                <a:spcPct val="100000"/>
              </a:lnSpc>
              <a:spcBef>
                <a:spcPts val="600"/>
              </a:spcBef>
              <a:buFont typeface="+mj-lt"/>
              <a:buAutoNum type="arabicPeriod"/>
            </a:pPr>
            <a:r>
              <a:rPr lang="en-US" sz="2400" dirty="0">
                <a:solidFill>
                  <a:srgbClr val="404A66"/>
                </a:solidFill>
                <a:latin typeface="+mn-lt"/>
              </a:rPr>
              <a:t>Fringe</a:t>
            </a:r>
          </a:p>
          <a:p>
            <a:pPr marL="457200" indent="-457200">
              <a:lnSpc>
                <a:spcPct val="100000"/>
              </a:lnSpc>
              <a:spcBef>
                <a:spcPts val="600"/>
              </a:spcBef>
              <a:buFont typeface="+mj-lt"/>
              <a:buAutoNum type="arabicPeriod"/>
            </a:pPr>
            <a:endParaRPr lang="en-US" sz="2400" dirty="0">
              <a:solidFill>
                <a:srgbClr val="404A66"/>
              </a:solidFill>
              <a:latin typeface="+mn-lt"/>
            </a:endParaRPr>
          </a:p>
          <a:p>
            <a:pPr marL="0" indent="0">
              <a:lnSpc>
                <a:spcPct val="100000"/>
              </a:lnSpc>
              <a:spcBef>
                <a:spcPts val="600"/>
              </a:spcBef>
              <a:buNone/>
            </a:pPr>
            <a:r>
              <a:rPr lang="en-US" sz="2400" dirty="0">
                <a:solidFill>
                  <a:srgbClr val="404A66"/>
                </a:solidFill>
                <a:latin typeface="+mn-lt"/>
              </a:rPr>
              <a:t>2. a) General &amp; Administrative (G&amp;A or M&amp;G -  Indirect, Management &amp; General from IRS Form 990)</a:t>
            </a:r>
          </a:p>
          <a:p>
            <a:pPr marL="0" indent="0">
              <a:lnSpc>
                <a:spcPct val="100000"/>
              </a:lnSpc>
              <a:spcBef>
                <a:spcPts val="600"/>
              </a:spcBef>
              <a:buNone/>
            </a:pPr>
            <a:endParaRPr lang="en-US" sz="2400" dirty="0">
              <a:solidFill>
                <a:srgbClr val="404A66"/>
              </a:solidFill>
              <a:latin typeface="+mn-lt"/>
            </a:endParaRPr>
          </a:p>
          <a:p>
            <a:pPr marL="0" indent="0">
              <a:lnSpc>
                <a:spcPct val="100000"/>
              </a:lnSpc>
              <a:spcBef>
                <a:spcPts val="600"/>
              </a:spcBef>
              <a:buNone/>
            </a:pPr>
            <a:r>
              <a:rPr lang="en-US" sz="2400" dirty="0">
                <a:solidFill>
                  <a:srgbClr val="404A66"/>
                </a:solidFill>
                <a:latin typeface="+mn-lt"/>
              </a:rPr>
              <a:t>2. b) F&amp;A: Facilities &amp; Administrative rates from the OMB Uniform Guidance 2 CFR 200</a:t>
            </a:r>
          </a:p>
        </p:txBody>
      </p:sp>
      <p:sp>
        <p:nvSpPr>
          <p:cNvPr id="3" name="Title 2"/>
          <p:cNvSpPr>
            <a:spLocks noGrp="1"/>
          </p:cNvSpPr>
          <p:nvPr>
            <p:ph type="title"/>
          </p:nvPr>
        </p:nvSpPr>
        <p:spPr>
          <a:xfrm>
            <a:off x="609600" y="509551"/>
            <a:ext cx="10972800" cy="607272"/>
          </a:xfrm>
        </p:spPr>
        <p:txBody>
          <a:bodyPr>
            <a:noAutofit/>
          </a:bodyPr>
          <a:lstStyle/>
          <a:p>
            <a:pPr algn="l"/>
            <a:r>
              <a:rPr lang="en-US" sz="4400" b="1" dirty="0">
                <a:solidFill>
                  <a:srgbClr val="028482"/>
                </a:solidFill>
                <a:latin typeface="+mj-lt"/>
              </a:rPr>
              <a:t>Types of Indirect Rates</a:t>
            </a:r>
          </a:p>
        </p:txBody>
      </p:sp>
      <p:sp>
        <p:nvSpPr>
          <p:cNvPr id="5" name="Slide Number Placeholder 4"/>
          <p:cNvSpPr>
            <a:spLocks noGrp="1"/>
          </p:cNvSpPr>
          <p:nvPr>
            <p:ph type="sldNum" sz="quarter" idx="12"/>
          </p:nvPr>
        </p:nvSpPr>
        <p:spPr/>
        <p:txBody>
          <a:bodyPr/>
          <a:lstStyle/>
          <a:p>
            <a:fld id="{3F582A62-F960-49DA-84FD-151886DC7CE4}" type="slidenum">
              <a:rPr lang="en-US" smtClean="0"/>
              <a:pPr/>
              <a:t>9</a:t>
            </a:fld>
            <a:endParaRPr lang="en-US" dirty="0"/>
          </a:p>
        </p:txBody>
      </p:sp>
    </p:spTree>
    <p:extLst>
      <p:ext uri="{BB962C8B-B14F-4D97-AF65-F5344CB8AC3E}">
        <p14:creationId xmlns:p14="http://schemas.microsoft.com/office/powerpoint/2010/main" val="2243238346"/>
      </p:ext>
    </p:extLst>
  </p:cSld>
  <p:clrMapOvr>
    <a:masterClrMapping/>
  </p:clrMapOvr>
</p:sld>
</file>

<file path=ppt/theme/theme1.xml><?xml version="1.0" encoding="utf-8"?>
<a:theme xmlns:a="http://schemas.openxmlformats.org/drawingml/2006/main" name="Office Theme">
  <a:themeElements>
    <a:clrScheme name="FC Colors Basic">
      <a:dk1>
        <a:sysClr val="windowText" lastClr="000000"/>
      </a:dk1>
      <a:lt1>
        <a:sysClr val="window" lastClr="FFFFFF"/>
      </a:lt1>
      <a:dk2>
        <a:srgbClr val="000000"/>
      </a:dk2>
      <a:lt2>
        <a:srgbClr val="FFFFFF"/>
      </a:lt2>
      <a:accent1>
        <a:srgbClr val="F4A83B"/>
      </a:accent1>
      <a:accent2>
        <a:srgbClr val="028482"/>
      </a:accent2>
      <a:accent3>
        <a:srgbClr val="076AA8"/>
      </a:accent3>
      <a:accent4>
        <a:srgbClr val="3BADF5"/>
      </a:accent4>
      <a:accent5>
        <a:srgbClr val="A86C18"/>
      </a:accent5>
      <a:accent6>
        <a:srgbClr val="A5A5A5"/>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21212</TotalTime>
  <Words>2651</Words>
  <Application>Microsoft Office PowerPoint</Application>
  <PresentationFormat>Widescreen</PresentationFormat>
  <Paragraphs>230</Paragraphs>
  <Slides>27</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Microsoft YaHei Light</vt:lpstr>
      <vt:lpstr>Arial</vt:lpstr>
      <vt:lpstr>Calibri</vt:lpstr>
      <vt:lpstr>Calibri Light</vt:lpstr>
      <vt:lpstr>Courier New</vt:lpstr>
      <vt:lpstr>Garamond</vt:lpstr>
      <vt:lpstr>Montserrat</vt:lpstr>
      <vt:lpstr>Montserrat Medium</vt:lpstr>
      <vt:lpstr>Montserrat SemiBold</vt:lpstr>
      <vt:lpstr>Times New Roman</vt:lpstr>
      <vt:lpstr>Wingdings</vt:lpstr>
      <vt:lpstr>Office Theme</vt:lpstr>
      <vt:lpstr>Preparing for Government Contracts and Grants: </vt:lpstr>
      <vt:lpstr>Background</vt:lpstr>
      <vt:lpstr>Overview of the Nonprofit Fair Compensation Law</vt:lpstr>
      <vt:lpstr>DC Contracts and Grants Managers must accept one of the following from you… </vt:lpstr>
      <vt:lpstr>Learning Outcomes for this Session –  Participants will…</vt:lpstr>
      <vt:lpstr>PowerPoint Presentation</vt:lpstr>
      <vt:lpstr>Advantages of Using Indirect Rates</vt:lpstr>
      <vt:lpstr>PowerPoint Presentation</vt:lpstr>
      <vt:lpstr>Types of Indirect Rates</vt:lpstr>
      <vt:lpstr>Definition of Fringe</vt:lpstr>
      <vt:lpstr>Example of how to Calculate a fringe rate</vt:lpstr>
      <vt:lpstr>Fringe Rate Computation Example </vt:lpstr>
      <vt:lpstr>Example of applying the Fringe Rate to the Grants…</vt:lpstr>
      <vt:lpstr>Example of calculating an indirect M&amp;G Rate</vt:lpstr>
      <vt:lpstr>Application of the M&amp;G Rate to the DC Grant</vt:lpstr>
      <vt:lpstr>Putting it all together - Indirect Wrap Rate</vt:lpstr>
      <vt:lpstr>Mandatory Requirements for M&amp;G Rate</vt:lpstr>
      <vt:lpstr>PowerPoint Presentation</vt:lpstr>
      <vt:lpstr>10% De Minimis Rate (DMR) </vt:lpstr>
      <vt:lpstr>Pass-Through Entity (DC or MD) Responsibilities</vt:lpstr>
      <vt:lpstr>PowerPoint Presentation</vt:lpstr>
      <vt:lpstr>What does “Certified in Writing” by CPA mean?</vt:lpstr>
      <vt:lpstr>Federal Template for a NICRA  Nonprofit Certifies not CPA…</vt:lpstr>
      <vt:lpstr>PowerPoint Presentation</vt:lpstr>
      <vt:lpstr>What are the economics of a negotiated rate?</vt:lpstr>
      <vt:lpstr>Things that might impact your fee for preparing your rate</vt:lpstr>
      <vt:lpstr> Q and A and Next steps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Salome Odera</dc:creator>
  <cp:lastModifiedBy>Gretchen Van der Veer</cp:lastModifiedBy>
  <cp:revision>533</cp:revision>
  <cp:lastPrinted>2021-07-22T11:35:29Z</cp:lastPrinted>
  <dcterms:created xsi:type="dcterms:W3CDTF">2018-12-06T19:55:49Z</dcterms:created>
  <dcterms:modified xsi:type="dcterms:W3CDTF">2024-04-11T17:13:17Z</dcterms:modified>
</cp:coreProperties>
</file>